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 id="2147483684" r:id="rId3"/>
  </p:sldMasterIdLst>
  <p:notesMasterIdLst>
    <p:notesMasterId r:id="rId20"/>
  </p:notesMasterIdLst>
  <p:handoutMasterIdLst>
    <p:handoutMasterId r:id="rId21"/>
  </p:handoutMasterIdLst>
  <p:sldIdLst>
    <p:sldId id="2181" r:id="rId4"/>
    <p:sldId id="2175" r:id="rId5"/>
    <p:sldId id="2187" r:id="rId6"/>
    <p:sldId id="1912" r:id="rId7"/>
    <p:sldId id="2028" r:id="rId8"/>
    <p:sldId id="1884" r:id="rId9"/>
    <p:sldId id="1892" r:id="rId10"/>
    <p:sldId id="1875" r:id="rId11"/>
    <p:sldId id="1888" r:id="rId12"/>
    <p:sldId id="1893" r:id="rId13"/>
    <p:sldId id="2066" r:id="rId14"/>
    <p:sldId id="2161" r:id="rId15"/>
    <p:sldId id="2152" r:id="rId16"/>
    <p:sldId id="2163" r:id="rId17"/>
    <p:sldId id="2154" r:id="rId18"/>
    <p:sldId id="2165" r:id="rId19"/>
  </p:sldIdLst>
  <p:sldSz cx="9144000" cy="6858000" type="screen4x3"/>
  <p:notesSz cx="6858000" cy="9144000"/>
  <p:embeddedFontLst>
    <p:embeddedFont>
      <p:font typeface="Arial Nova Light" panose="020B0304020202020204" pitchFamily="34" charset="0"/>
      <p:regular r:id="rId22"/>
      <p:italic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Tahoma" panose="020B0604030504040204" pitchFamily="34" charset="0"/>
      <p:regular r:id="rId3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CB770F-901A-F8F8-64C4-215D1138B812}" name="Cherilynn Morrow" initials="CM" userId="712234884c2d92c6"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191313"/>
    <a:srgbClr val="93CDDD"/>
    <a:srgbClr val="FF0000"/>
    <a:srgbClr val="DBB6A4"/>
    <a:srgbClr val="3FC802"/>
    <a:srgbClr val="FFC000"/>
    <a:srgbClr val="E3E4E6"/>
    <a:srgbClr val="E6E5E9"/>
    <a:srgbClr val="6463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13" autoAdjust="0"/>
    <p:restoredTop sz="96517" autoAdjust="0"/>
  </p:normalViewPr>
  <p:slideViewPr>
    <p:cSldViewPr>
      <p:cViewPr varScale="1">
        <p:scale>
          <a:sx n="115" d="100"/>
          <a:sy n="115" d="100"/>
        </p:scale>
        <p:origin x="1782" y="108"/>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63" d="100"/>
          <a:sy n="63" d="100"/>
        </p:scale>
        <p:origin x="3125" y="4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36" Type="http://schemas.microsoft.com/office/2018/10/relationships/authors" Targe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CB5A42-D706-993D-E29A-A28F13366A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ACBE7F7-5138-9971-D000-AA4774E723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4BF9E7-3738-4340-B118-5EABC6EA7ACA}" type="datetimeFigureOut">
              <a:rPr lang="en-US" smtClean="0"/>
              <a:t>10/2/2023</a:t>
            </a:fld>
            <a:endParaRPr lang="en-US"/>
          </a:p>
        </p:txBody>
      </p:sp>
      <p:sp>
        <p:nvSpPr>
          <p:cNvPr id="4" name="Footer Placeholder 3">
            <a:extLst>
              <a:ext uri="{FF2B5EF4-FFF2-40B4-BE49-F238E27FC236}">
                <a16:creationId xmlns:a16="http://schemas.microsoft.com/office/drawing/2014/main" id="{54075F86-D77E-84C1-A2ED-FE0D70AEE1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831773-495E-C8A3-917E-490BA939EA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A8CF94-2ADB-41F6-9ECA-9576D9A05F9D}" type="slidenum">
              <a:rPr lang="en-US" smtClean="0"/>
              <a:t>‹#›</a:t>
            </a:fld>
            <a:endParaRPr lang="en-US"/>
          </a:p>
        </p:txBody>
      </p:sp>
    </p:spTree>
    <p:extLst>
      <p:ext uri="{BB962C8B-B14F-4D97-AF65-F5344CB8AC3E}">
        <p14:creationId xmlns:p14="http://schemas.microsoft.com/office/powerpoint/2010/main" val="2954375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1123F1-9DDB-4E23-BF9C-FD39E1941872}" type="datetimeFigureOut">
              <a:rPr lang="en-US" smtClean="0"/>
              <a:t>10/2/2023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5BD319-0722-4CB8-9C28-BAD7AF8E7194}" type="slidenum">
              <a:rPr lang="en-US" smtClean="0"/>
              <a:t>‹#›</a:t>
            </a:fld>
            <a:endParaRPr lang="en-US" dirty="0"/>
          </a:p>
        </p:txBody>
      </p:sp>
    </p:spTree>
    <p:extLst>
      <p:ext uri="{BB962C8B-B14F-4D97-AF65-F5344CB8AC3E}">
        <p14:creationId xmlns:p14="http://schemas.microsoft.com/office/powerpoint/2010/main" val="1463609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xploratorium.edu/eclipse/video/solar-eclipse-hands-safe-viewing-techniqu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5BD319-0722-4CB8-9C28-BAD7AF8E71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0077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hlinkClick r:id="rId3"/>
              </a:rPr>
              <a:t>https://www.exploratorium.edu/eclipse/video/solar-eclipse-hands-safe-viewing-techniques</a:t>
            </a:r>
            <a:r>
              <a:rPr lang="en-US" dirty="0"/>
              <a:t>  PAUL DOHERTY’s 36 sec video using Triangular Card and Hands</a:t>
            </a:r>
          </a:p>
        </p:txBody>
      </p:sp>
      <p:sp>
        <p:nvSpPr>
          <p:cNvPr id="4" name="Slide Number Placeholder 3"/>
          <p:cNvSpPr>
            <a:spLocks noGrp="1"/>
          </p:cNvSpPr>
          <p:nvPr>
            <p:ph type="sldNum" sz="quarter" idx="5"/>
          </p:nvPr>
        </p:nvSpPr>
        <p:spPr/>
        <p:txBody>
          <a:bodyPr/>
          <a:lstStyle/>
          <a:p>
            <a:fld id="{905BD319-0722-4CB8-9C28-BAD7AF8E7194}" type="slidenum">
              <a:rPr lang="en-US" smtClean="0"/>
              <a:t>6</a:t>
            </a:fld>
            <a:endParaRPr lang="en-US" dirty="0"/>
          </a:p>
        </p:txBody>
      </p:sp>
    </p:spTree>
    <p:extLst>
      <p:ext uri="{BB962C8B-B14F-4D97-AF65-F5344CB8AC3E}">
        <p14:creationId xmlns:p14="http://schemas.microsoft.com/office/powerpoint/2010/main" val="3345583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5BD319-0722-4CB8-9C28-BAD7AF8E71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2892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A8A92D-80DE-CA45-A871-FD7271667298}" type="datetime1">
              <a:rPr lang="en-US" smtClean="0"/>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E00BF6-6337-4BA4-A033-88BB584A9638}" type="slidenum">
              <a:rPr lang="en-US" smtClean="0"/>
              <a:t>‹#›</a:t>
            </a:fld>
            <a:endParaRPr lang="en-US" dirty="0"/>
          </a:p>
        </p:txBody>
      </p:sp>
    </p:spTree>
    <p:extLst>
      <p:ext uri="{BB962C8B-B14F-4D97-AF65-F5344CB8AC3E}">
        <p14:creationId xmlns:p14="http://schemas.microsoft.com/office/powerpoint/2010/main" val="502739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D678FC-4634-4F49-A0C0-F509854153DD}" type="datetime1">
              <a:rPr lang="en-US" smtClean="0"/>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E00BF6-6337-4BA4-A033-88BB584A9638}" type="slidenum">
              <a:rPr lang="en-US" smtClean="0"/>
              <a:t>‹#›</a:t>
            </a:fld>
            <a:endParaRPr lang="en-US" dirty="0"/>
          </a:p>
        </p:txBody>
      </p:sp>
    </p:spTree>
    <p:extLst>
      <p:ext uri="{BB962C8B-B14F-4D97-AF65-F5344CB8AC3E}">
        <p14:creationId xmlns:p14="http://schemas.microsoft.com/office/powerpoint/2010/main" val="1642857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FB7B27-484F-4D45-A6F8-21C8AD262D77}" type="datetime1">
              <a:rPr lang="en-US" smtClean="0"/>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E00BF6-6337-4BA4-A033-88BB584A9638}" type="slidenum">
              <a:rPr lang="en-US" smtClean="0"/>
              <a:t>‹#›</a:t>
            </a:fld>
            <a:endParaRPr lang="en-US" dirty="0"/>
          </a:p>
        </p:txBody>
      </p:sp>
    </p:spTree>
    <p:extLst>
      <p:ext uri="{BB962C8B-B14F-4D97-AF65-F5344CB8AC3E}">
        <p14:creationId xmlns:p14="http://schemas.microsoft.com/office/powerpoint/2010/main" val="1062280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2D79DE-9483-4F1C-B052-2B84D1FA5FAA}" type="datetimeFigureOut">
              <a:rPr lang="en-US" smtClean="0"/>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E18678-AA88-4306-9959-443C560FC089}" type="slidenum">
              <a:rPr lang="en-US" smtClean="0"/>
              <a:t>‹#›</a:t>
            </a:fld>
            <a:endParaRPr lang="en-US" dirty="0"/>
          </a:p>
        </p:txBody>
      </p:sp>
    </p:spTree>
    <p:extLst>
      <p:ext uri="{BB962C8B-B14F-4D97-AF65-F5344CB8AC3E}">
        <p14:creationId xmlns:p14="http://schemas.microsoft.com/office/powerpoint/2010/main" val="4042346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2D79DE-9483-4F1C-B052-2B84D1FA5FAA}" type="datetimeFigureOut">
              <a:rPr lang="en-US" smtClean="0"/>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E18678-AA88-4306-9959-443C560FC089}" type="slidenum">
              <a:rPr lang="en-US" smtClean="0"/>
              <a:t>‹#›</a:t>
            </a:fld>
            <a:endParaRPr lang="en-US" dirty="0"/>
          </a:p>
        </p:txBody>
      </p:sp>
    </p:spTree>
    <p:extLst>
      <p:ext uri="{BB962C8B-B14F-4D97-AF65-F5344CB8AC3E}">
        <p14:creationId xmlns:p14="http://schemas.microsoft.com/office/powerpoint/2010/main" val="2535207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2D79DE-9483-4F1C-B052-2B84D1FA5FAA}" type="datetimeFigureOut">
              <a:rPr lang="en-US" smtClean="0"/>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E18678-AA88-4306-9959-443C560FC089}" type="slidenum">
              <a:rPr lang="en-US" smtClean="0"/>
              <a:t>‹#›</a:t>
            </a:fld>
            <a:endParaRPr lang="en-US" dirty="0"/>
          </a:p>
        </p:txBody>
      </p:sp>
    </p:spTree>
    <p:extLst>
      <p:ext uri="{BB962C8B-B14F-4D97-AF65-F5344CB8AC3E}">
        <p14:creationId xmlns:p14="http://schemas.microsoft.com/office/powerpoint/2010/main" val="3004328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2D79DE-9483-4F1C-B052-2B84D1FA5FAA}" type="datetimeFigureOut">
              <a:rPr lang="en-US" smtClean="0"/>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E18678-AA88-4306-9959-443C560FC089}" type="slidenum">
              <a:rPr lang="en-US" smtClean="0"/>
              <a:t>‹#›</a:t>
            </a:fld>
            <a:endParaRPr lang="en-US" dirty="0"/>
          </a:p>
        </p:txBody>
      </p:sp>
    </p:spTree>
    <p:extLst>
      <p:ext uri="{BB962C8B-B14F-4D97-AF65-F5344CB8AC3E}">
        <p14:creationId xmlns:p14="http://schemas.microsoft.com/office/powerpoint/2010/main" val="3528904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2D79DE-9483-4F1C-B052-2B84D1FA5FAA}" type="datetimeFigureOut">
              <a:rPr lang="en-US" smtClean="0"/>
              <a:t>10/2/2023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CE18678-AA88-4306-9959-443C560FC089}" type="slidenum">
              <a:rPr lang="en-US" smtClean="0"/>
              <a:t>‹#›</a:t>
            </a:fld>
            <a:endParaRPr lang="en-US" dirty="0"/>
          </a:p>
        </p:txBody>
      </p:sp>
    </p:spTree>
    <p:extLst>
      <p:ext uri="{BB962C8B-B14F-4D97-AF65-F5344CB8AC3E}">
        <p14:creationId xmlns:p14="http://schemas.microsoft.com/office/powerpoint/2010/main" val="1301389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2D79DE-9483-4F1C-B052-2B84D1FA5FAA}" type="datetimeFigureOut">
              <a:rPr lang="en-US" smtClean="0"/>
              <a:t>10/2/2023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CE18678-AA88-4306-9959-443C560FC089}" type="slidenum">
              <a:rPr lang="en-US" smtClean="0"/>
              <a:t>‹#›</a:t>
            </a:fld>
            <a:endParaRPr lang="en-US" dirty="0"/>
          </a:p>
        </p:txBody>
      </p:sp>
    </p:spTree>
    <p:extLst>
      <p:ext uri="{BB962C8B-B14F-4D97-AF65-F5344CB8AC3E}">
        <p14:creationId xmlns:p14="http://schemas.microsoft.com/office/powerpoint/2010/main" val="3126940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2D79DE-9483-4F1C-B052-2B84D1FA5FAA}" type="datetimeFigureOut">
              <a:rPr lang="en-US" smtClean="0"/>
              <a:t>10/2/2023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CE18678-AA88-4306-9959-443C560FC089}" type="slidenum">
              <a:rPr lang="en-US" smtClean="0"/>
              <a:t>‹#›</a:t>
            </a:fld>
            <a:endParaRPr lang="en-US" dirty="0"/>
          </a:p>
        </p:txBody>
      </p:sp>
    </p:spTree>
    <p:extLst>
      <p:ext uri="{BB962C8B-B14F-4D97-AF65-F5344CB8AC3E}">
        <p14:creationId xmlns:p14="http://schemas.microsoft.com/office/powerpoint/2010/main" val="3070040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2D79DE-9483-4F1C-B052-2B84D1FA5FAA}" type="datetimeFigureOut">
              <a:rPr lang="en-US" smtClean="0"/>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E18678-AA88-4306-9959-443C560FC089}" type="slidenum">
              <a:rPr lang="en-US" smtClean="0"/>
              <a:t>‹#›</a:t>
            </a:fld>
            <a:endParaRPr lang="en-US" dirty="0"/>
          </a:p>
        </p:txBody>
      </p:sp>
    </p:spTree>
    <p:extLst>
      <p:ext uri="{BB962C8B-B14F-4D97-AF65-F5344CB8AC3E}">
        <p14:creationId xmlns:p14="http://schemas.microsoft.com/office/powerpoint/2010/main" val="4275376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CF441C-6002-A843-B809-A4B9C5A3A660}" type="datetime1">
              <a:rPr lang="en-US" smtClean="0"/>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E00BF6-6337-4BA4-A033-88BB584A9638}" type="slidenum">
              <a:rPr lang="en-US" smtClean="0"/>
              <a:t>‹#›</a:t>
            </a:fld>
            <a:endParaRPr lang="en-US" dirty="0"/>
          </a:p>
        </p:txBody>
      </p:sp>
    </p:spTree>
    <p:extLst>
      <p:ext uri="{BB962C8B-B14F-4D97-AF65-F5344CB8AC3E}">
        <p14:creationId xmlns:p14="http://schemas.microsoft.com/office/powerpoint/2010/main" val="132573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2D79DE-9483-4F1C-B052-2B84D1FA5FAA}" type="datetimeFigureOut">
              <a:rPr lang="en-US" smtClean="0"/>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E18678-AA88-4306-9959-443C560FC089}" type="slidenum">
              <a:rPr lang="en-US" smtClean="0"/>
              <a:t>‹#›</a:t>
            </a:fld>
            <a:endParaRPr lang="en-US" dirty="0"/>
          </a:p>
        </p:txBody>
      </p:sp>
    </p:spTree>
    <p:extLst>
      <p:ext uri="{BB962C8B-B14F-4D97-AF65-F5344CB8AC3E}">
        <p14:creationId xmlns:p14="http://schemas.microsoft.com/office/powerpoint/2010/main" val="745108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2D79DE-9483-4F1C-B052-2B84D1FA5FAA}" type="datetimeFigureOut">
              <a:rPr lang="en-US" smtClean="0"/>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E18678-AA88-4306-9959-443C560FC089}" type="slidenum">
              <a:rPr lang="en-US" smtClean="0"/>
              <a:t>‹#›</a:t>
            </a:fld>
            <a:endParaRPr lang="en-US" dirty="0"/>
          </a:p>
        </p:txBody>
      </p:sp>
    </p:spTree>
    <p:extLst>
      <p:ext uri="{BB962C8B-B14F-4D97-AF65-F5344CB8AC3E}">
        <p14:creationId xmlns:p14="http://schemas.microsoft.com/office/powerpoint/2010/main" val="3693281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2D79DE-9483-4F1C-B052-2B84D1FA5FAA}" type="datetimeFigureOut">
              <a:rPr lang="en-US" smtClean="0"/>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E18678-AA88-4306-9959-443C560FC089}" type="slidenum">
              <a:rPr lang="en-US" smtClean="0"/>
              <a:t>‹#›</a:t>
            </a:fld>
            <a:endParaRPr lang="en-US" dirty="0"/>
          </a:p>
        </p:txBody>
      </p:sp>
    </p:spTree>
    <p:extLst>
      <p:ext uri="{BB962C8B-B14F-4D97-AF65-F5344CB8AC3E}">
        <p14:creationId xmlns:p14="http://schemas.microsoft.com/office/powerpoint/2010/main" val="2497390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1F7D0EC-AFAA-6F41-AE91-F3B45A454182}" type="datetime1">
              <a:rPr lang="en-US" smtClean="0"/>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9B8A07-0C97-4C61-9F55-26B2D75D9423}" type="slidenum">
              <a:rPr lang="en-US" smtClean="0"/>
              <a:t>‹#›</a:t>
            </a:fld>
            <a:endParaRPr lang="en-US" dirty="0"/>
          </a:p>
        </p:txBody>
      </p:sp>
    </p:spTree>
    <p:extLst>
      <p:ext uri="{BB962C8B-B14F-4D97-AF65-F5344CB8AC3E}">
        <p14:creationId xmlns:p14="http://schemas.microsoft.com/office/powerpoint/2010/main" val="169494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2EC864-720C-0B4B-9C21-3B87697889FD}" type="datetime1">
              <a:rPr lang="en-US" smtClean="0"/>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9B8A07-0C97-4C61-9F55-26B2D75D9423}" type="slidenum">
              <a:rPr lang="en-US" smtClean="0"/>
              <a:t>‹#›</a:t>
            </a:fld>
            <a:endParaRPr lang="en-US" dirty="0"/>
          </a:p>
        </p:txBody>
      </p:sp>
    </p:spTree>
    <p:extLst>
      <p:ext uri="{BB962C8B-B14F-4D97-AF65-F5344CB8AC3E}">
        <p14:creationId xmlns:p14="http://schemas.microsoft.com/office/powerpoint/2010/main" val="720574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8BFDB5-8AAF-9448-9CCB-A30C9F9433A1}" type="datetime1">
              <a:rPr lang="en-US" smtClean="0"/>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9B8A07-0C97-4C61-9F55-26B2D75D9423}" type="slidenum">
              <a:rPr lang="en-US" smtClean="0"/>
              <a:t>‹#›</a:t>
            </a:fld>
            <a:endParaRPr lang="en-US" dirty="0"/>
          </a:p>
        </p:txBody>
      </p:sp>
    </p:spTree>
    <p:extLst>
      <p:ext uri="{BB962C8B-B14F-4D97-AF65-F5344CB8AC3E}">
        <p14:creationId xmlns:p14="http://schemas.microsoft.com/office/powerpoint/2010/main" val="25256172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C5FBD1-7646-FC4F-95E4-D3B2F635170D}" type="datetime1">
              <a:rPr lang="en-US" smtClean="0"/>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9B8A07-0C97-4C61-9F55-26B2D75D9423}" type="slidenum">
              <a:rPr lang="en-US" smtClean="0"/>
              <a:t>‹#›</a:t>
            </a:fld>
            <a:endParaRPr lang="en-US" dirty="0"/>
          </a:p>
        </p:txBody>
      </p:sp>
    </p:spTree>
    <p:extLst>
      <p:ext uri="{BB962C8B-B14F-4D97-AF65-F5344CB8AC3E}">
        <p14:creationId xmlns:p14="http://schemas.microsoft.com/office/powerpoint/2010/main" val="23094289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F8CBE9-9B73-064D-B6B6-4A92421B6B10}" type="datetime1">
              <a:rPr lang="en-US" smtClean="0"/>
              <a:t>10/2/2023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49B8A07-0C97-4C61-9F55-26B2D75D9423}" type="slidenum">
              <a:rPr lang="en-US" smtClean="0"/>
              <a:t>‹#›</a:t>
            </a:fld>
            <a:endParaRPr lang="en-US" dirty="0"/>
          </a:p>
        </p:txBody>
      </p:sp>
    </p:spTree>
    <p:extLst>
      <p:ext uri="{BB962C8B-B14F-4D97-AF65-F5344CB8AC3E}">
        <p14:creationId xmlns:p14="http://schemas.microsoft.com/office/powerpoint/2010/main" val="19970796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12A072-A651-1147-817A-CF924EEB8FE7}" type="datetime1">
              <a:rPr lang="en-US" smtClean="0"/>
              <a:t>10/2/2023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49B8A07-0C97-4C61-9F55-26B2D75D9423}" type="slidenum">
              <a:rPr lang="en-US" smtClean="0"/>
              <a:t>‹#›</a:t>
            </a:fld>
            <a:endParaRPr lang="en-US" dirty="0"/>
          </a:p>
        </p:txBody>
      </p:sp>
    </p:spTree>
    <p:extLst>
      <p:ext uri="{BB962C8B-B14F-4D97-AF65-F5344CB8AC3E}">
        <p14:creationId xmlns:p14="http://schemas.microsoft.com/office/powerpoint/2010/main" val="38328948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F77FE4-8A03-454C-8397-38A126808227}" type="datetime1">
              <a:rPr lang="en-US" smtClean="0"/>
              <a:t>10/2/2023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49B8A07-0C97-4C61-9F55-26B2D75D9423}" type="slidenum">
              <a:rPr lang="en-US" smtClean="0"/>
              <a:t>‹#›</a:t>
            </a:fld>
            <a:endParaRPr lang="en-US" dirty="0"/>
          </a:p>
        </p:txBody>
      </p:sp>
    </p:spTree>
    <p:extLst>
      <p:ext uri="{BB962C8B-B14F-4D97-AF65-F5344CB8AC3E}">
        <p14:creationId xmlns:p14="http://schemas.microsoft.com/office/powerpoint/2010/main" val="3954761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F838C7-A68B-C744-94EB-C3556097905D}" type="datetime1">
              <a:rPr lang="en-US" smtClean="0"/>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E00BF6-6337-4BA4-A033-88BB584A9638}" type="slidenum">
              <a:rPr lang="en-US" smtClean="0"/>
              <a:t>‹#›</a:t>
            </a:fld>
            <a:endParaRPr lang="en-US" dirty="0"/>
          </a:p>
        </p:txBody>
      </p:sp>
    </p:spTree>
    <p:extLst>
      <p:ext uri="{BB962C8B-B14F-4D97-AF65-F5344CB8AC3E}">
        <p14:creationId xmlns:p14="http://schemas.microsoft.com/office/powerpoint/2010/main" val="3145834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763F7D-4C72-5444-A7A9-8BE3BA00DD6E}" type="datetime1">
              <a:rPr lang="en-US" smtClean="0"/>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9B8A07-0C97-4C61-9F55-26B2D75D9423}" type="slidenum">
              <a:rPr lang="en-US" smtClean="0"/>
              <a:t>‹#›</a:t>
            </a:fld>
            <a:endParaRPr lang="en-US" dirty="0"/>
          </a:p>
        </p:txBody>
      </p:sp>
    </p:spTree>
    <p:extLst>
      <p:ext uri="{BB962C8B-B14F-4D97-AF65-F5344CB8AC3E}">
        <p14:creationId xmlns:p14="http://schemas.microsoft.com/office/powerpoint/2010/main" val="14597544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928ABE-3726-514C-A575-6497AAF33837}" type="datetime1">
              <a:rPr lang="en-US" smtClean="0"/>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9B8A07-0C97-4C61-9F55-26B2D75D9423}" type="slidenum">
              <a:rPr lang="en-US" smtClean="0"/>
              <a:t>‹#›</a:t>
            </a:fld>
            <a:endParaRPr lang="en-US" dirty="0"/>
          </a:p>
        </p:txBody>
      </p:sp>
    </p:spTree>
    <p:extLst>
      <p:ext uri="{BB962C8B-B14F-4D97-AF65-F5344CB8AC3E}">
        <p14:creationId xmlns:p14="http://schemas.microsoft.com/office/powerpoint/2010/main" val="3172247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BAC2E2-1129-7E46-8D27-B3F42E8C99D1}" type="datetime1">
              <a:rPr lang="en-US" smtClean="0"/>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9B8A07-0C97-4C61-9F55-26B2D75D9423}" type="slidenum">
              <a:rPr lang="en-US" smtClean="0"/>
              <a:t>‹#›</a:t>
            </a:fld>
            <a:endParaRPr lang="en-US" dirty="0"/>
          </a:p>
        </p:txBody>
      </p:sp>
    </p:spTree>
    <p:extLst>
      <p:ext uri="{BB962C8B-B14F-4D97-AF65-F5344CB8AC3E}">
        <p14:creationId xmlns:p14="http://schemas.microsoft.com/office/powerpoint/2010/main" val="21236003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C3A49E-CADC-0C4C-8351-B8734BC072B4}" type="datetime1">
              <a:rPr lang="en-US" smtClean="0"/>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9B8A07-0C97-4C61-9F55-26B2D75D9423}" type="slidenum">
              <a:rPr lang="en-US" smtClean="0"/>
              <a:t>‹#›</a:t>
            </a:fld>
            <a:endParaRPr lang="en-US" dirty="0"/>
          </a:p>
        </p:txBody>
      </p:sp>
    </p:spTree>
    <p:extLst>
      <p:ext uri="{BB962C8B-B14F-4D97-AF65-F5344CB8AC3E}">
        <p14:creationId xmlns:p14="http://schemas.microsoft.com/office/powerpoint/2010/main" val="1973818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E3EF72-C1F1-CC41-ABA2-6D24C5072154}" type="datetime1">
              <a:rPr lang="en-US" smtClean="0"/>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E00BF6-6337-4BA4-A033-88BB584A9638}" type="slidenum">
              <a:rPr lang="en-US" smtClean="0"/>
              <a:t>‹#›</a:t>
            </a:fld>
            <a:endParaRPr lang="en-US" dirty="0"/>
          </a:p>
        </p:txBody>
      </p:sp>
    </p:spTree>
    <p:extLst>
      <p:ext uri="{BB962C8B-B14F-4D97-AF65-F5344CB8AC3E}">
        <p14:creationId xmlns:p14="http://schemas.microsoft.com/office/powerpoint/2010/main" val="1580784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31C1A8-A40C-5544-B99B-DB403EA4D0AF}" type="datetime1">
              <a:rPr lang="en-US" smtClean="0"/>
              <a:t>10/2/2023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E00BF6-6337-4BA4-A033-88BB584A9638}" type="slidenum">
              <a:rPr lang="en-US" smtClean="0"/>
              <a:t>‹#›</a:t>
            </a:fld>
            <a:endParaRPr lang="en-US" dirty="0"/>
          </a:p>
        </p:txBody>
      </p:sp>
    </p:spTree>
    <p:extLst>
      <p:ext uri="{BB962C8B-B14F-4D97-AF65-F5344CB8AC3E}">
        <p14:creationId xmlns:p14="http://schemas.microsoft.com/office/powerpoint/2010/main" val="3980798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4B2796-B45A-174C-8F66-84DDE2EAAF86}" type="datetime1">
              <a:rPr lang="en-US" smtClean="0"/>
              <a:t>10/2/2023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E00BF6-6337-4BA4-A033-88BB584A9638}" type="slidenum">
              <a:rPr lang="en-US" smtClean="0"/>
              <a:t>‹#›</a:t>
            </a:fld>
            <a:endParaRPr lang="en-US" dirty="0"/>
          </a:p>
        </p:txBody>
      </p:sp>
    </p:spTree>
    <p:extLst>
      <p:ext uri="{BB962C8B-B14F-4D97-AF65-F5344CB8AC3E}">
        <p14:creationId xmlns:p14="http://schemas.microsoft.com/office/powerpoint/2010/main" val="2405737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54EA6B-31F8-2840-8AA0-EE83485F8C87}" type="datetime1">
              <a:rPr lang="en-US" smtClean="0"/>
              <a:t>10/2/2023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E00BF6-6337-4BA4-A033-88BB584A9638}" type="slidenum">
              <a:rPr lang="en-US" smtClean="0"/>
              <a:t>‹#›</a:t>
            </a:fld>
            <a:endParaRPr lang="en-US" dirty="0"/>
          </a:p>
        </p:txBody>
      </p:sp>
    </p:spTree>
    <p:extLst>
      <p:ext uri="{BB962C8B-B14F-4D97-AF65-F5344CB8AC3E}">
        <p14:creationId xmlns:p14="http://schemas.microsoft.com/office/powerpoint/2010/main" val="1645870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884567-EC53-554B-AF66-6A11E80CE7C0}" type="datetime1">
              <a:rPr lang="en-US" smtClean="0"/>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E00BF6-6337-4BA4-A033-88BB584A9638}" type="slidenum">
              <a:rPr lang="en-US" smtClean="0"/>
              <a:t>‹#›</a:t>
            </a:fld>
            <a:endParaRPr lang="en-US" dirty="0"/>
          </a:p>
        </p:txBody>
      </p:sp>
    </p:spTree>
    <p:extLst>
      <p:ext uri="{BB962C8B-B14F-4D97-AF65-F5344CB8AC3E}">
        <p14:creationId xmlns:p14="http://schemas.microsoft.com/office/powerpoint/2010/main" val="1194620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870C84-7059-4B42-9D63-3E63EC172748}" type="datetime1">
              <a:rPr lang="en-US" smtClean="0"/>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E00BF6-6337-4BA4-A033-88BB584A9638}" type="slidenum">
              <a:rPr lang="en-US" smtClean="0"/>
              <a:t>‹#›</a:t>
            </a:fld>
            <a:endParaRPr lang="en-US" dirty="0"/>
          </a:p>
        </p:txBody>
      </p:sp>
    </p:spTree>
    <p:extLst>
      <p:ext uri="{BB962C8B-B14F-4D97-AF65-F5344CB8AC3E}">
        <p14:creationId xmlns:p14="http://schemas.microsoft.com/office/powerpoint/2010/main" val="3088748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980C8C-15EE-9E4F-81C1-3335C501F7B6}" type="datetime1">
              <a:rPr lang="en-US" smtClean="0"/>
              <a:t>10/2/2023</a:t>
            </a:fld>
            <a:endParaRPr lang="en-US" dirty="0"/>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E00BF6-6337-4BA4-A033-88BB584A9638}" type="slidenum">
              <a:rPr lang="en-US" smtClean="0"/>
              <a:t>‹#›</a:t>
            </a:fld>
            <a:endParaRPr lang="en-US" dirty="0"/>
          </a:p>
        </p:txBody>
      </p:sp>
    </p:spTree>
    <p:extLst>
      <p:ext uri="{BB962C8B-B14F-4D97-AF65-F5344CB8AC3E}">
        <p14:creationId xmlns:p14="http://schemas.microsoft.com/office/powerpoint/2010/main" val="2846685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2D79DE-9483-4F1C-B052-2B84D1FA5FAA}" type="datetimeFigureOut">
              <a:rPr lang="en-US" smtClean="0"/>
              <a:t>10/2/2023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E18678-AA88-4306-9959-443C560FC089}" type="slidenum">
              <a:rPr lang="en-US" smtClean="0"/>
              <a:t>‹#›</a:t>
            </a:fld>
            <a:endParaRPr lang="en-US" dirty="0"/>
          </a:p>
        </p:txBody>
      </p:sp>
    </p:spTree>
    <p:extLst>
      <p:ext uri="{BB962C8B-B14F-4D97-AF65-F5344CB8AC3E}">
        <p14:creationId xmlns:p14="http://schemas.microsoft.com/office/powerpoint/2010/main" val="34339042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7EF20-DE57-2F4E-9272-6CAD02A12296}" type="datetime1">
              <a:rPr lang="en-US" smtClean="0"/>
              <a:t>10/2/2023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9B8A07-0C97-4C61-9F55-26B2D75D9423}" type="slidenum">
              <a:rPr lang="en-US" smtClean="0"/>
              <a:t>‹#›</a:t>
            </a:fld>
            <a:endParaRPr lang="en-US" dirty="0"/>
          </a:p>
        </p:txBody>
      </p:sp>
    </p:spTree>
    <p:extLst>
      <p:ext uri="{BB962C8B-B14F-4D97-AF65-F5344CB8AC3E}">
        <p14:creationId xmlns:p14="http://schemas.microsoft.com/office/powerpoint/2010/main" val="20642423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PUNCHOutreach@gmail.com" TargetMode="External"/><Relationship Id="rId3" Type="http://schemas.openxmlformats.org/officeDocument/2006/relationships/image" Target="../media/image1.png"/><Relationship Id="rId7" Type="http://schemas.openxmlformats.org/officeDocument/2006/relationships/hyperlink" Target="https://punch.space.swri.edu/punch_outreach_products.ph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punch.space.swri.edu/" TargetMode="Externa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https://tinyurl.com/PinholeFeedback" TargetMode="External"/><Relationship Id="rId7"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hyperlink" Target="https://en.wikipedia.org/wiki/Camera_obscura" TargetMode="External"/><Relationship Id="rId3" Type="http://schemas.openxmlformats.org/officeDocument/2006/relationships/image" Target="../media/image5.jpeg"/><Relationship Id="rId7" Type="http://schemas.openxmlformats.org/officeDocument/2006/relationships/hyperlink" Target="https://bceye.com/retinal-image-inverted-reversed/" TargetMode="External"/><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hyperlink" Target="https://www.wikiwand.com/en/Real_image" TargetMode="External"/><Relationship Id="rId5" Type="http://schemas.openxmlformats.org/officeDocument/2006/relationships/hyperlink" Target="https://www.scratchapixel.com/lessons/3d-basic-rendering/3d-viewing-pinhole-camera" TargetMode="External"/><Relationship Id="rId10" Type="http://schemas.openxmlformats.org/officeDocument/2006/relationships/hyperlink" Target="https://www.35mmc.com/26/10/2020/making-measuring-and-testing-the-optimal-pinhole-pinhole-adventures-part-3-by-sroyon/" TargetMode="External"/><Relationship Id="rId4" Type="http://schemas.openxmlformats.org/officeDocument/2006/relationships/hyperlink" Target="https://www.physicsforums.com/insights/lenses-pinholes-focus-mean/" TargetMode="External"/><Relationship Id="rId9" Type="http://schemas.openxmlformats.org/officeDocument/2006/relationships/hyperlink" Target="http://paleo-camera.com/archeo-optic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hyperlink" Target="mailto:mjzawaski@gmail.com" TargetMode="External"/><Relationship Id="rId5" Type="http://schemas.openxmlformats.org/officeDocument/2006/relationships/hyperlink" Target="mailto:arca965@gmail.com" TargetMode="External"/><Relationship Id="rId4" Type="http://schemas.openxmlformats.org/officeDocument/2006/relationships/hyperlink" Target="mailto:cherilynn.morrow@gmail.com"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mailto:PUNCHOutreach@gmail.com" TargetMode="External"/><Relationship Id="rId3" Type="http://schemas.openxmlformats.org/officeDocument/2006/relationships/image" Target="../media/image1.png"/><Relationship Id="rId7" Type="http://schemas.openxmlformats.org/officeDocument/2006/relationships/hyperlink" Target="https://punch.space.swri.edu/punch_outreach_products.php"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punch.space.swri.edu/" TargetMode="Externa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tinyurl.com/PinholeFeedback" TargetMode="Externa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punch.space.swri.edu/punch_outreach_pinholeprojector.php" TargetMode="Externa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3.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0AD8BB4-B99F-2483-EE17-5621D8C91B6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3500"/>
            <a:ext cx="9144000" cy="698500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0A6533D3-31CA-7EEB-8DDC-84962FA9C9E2}"/>
              </a:ext>
            </a:extLst>
          </p:cNvPr>
          <p:cNvSpPr txBox="1"/>
          <p:nvPr/>
        </p:nvSpPr>
        <p:spPr>
          <a:xfrm>
            <a:off x="7620000" y="6553200"/>
            <a:ext cx="16764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ea typeface="+mn-ea"/>
                <a:cs typeface="+mn-cs"/>
              </a:rPr>
              <a:t>Photo: Alan Friedman</a:t>
            </a:r>
          </a:p>
        </p:txBody>
      </p:sp>
      <p:sp>
        <p:nvSpPr>
          <p:cNvPr id="16" name="TextBox 15">
            <a:extLst>
              <a:ext uri="{FF2B5EF4-FFF2-40B4-BE49-F238E27FC236}">
                <a16:creationId xmlns:a16="http://schemas.microsoft.com/office/drawing/2014/main" id="{D3879F5F-987D-F0B2-EDF4-967588A99250}"/>
              </a:ext>
            </a:extLst>
          </p:cNvPr>
          <p:cNvSpPr txBox="1"/>
          <p:nvPr/>
        </p:nvSpPr>
        <p:spPr>
          <a:xfrm>
            <a:off x="9525" y="1638466"/>
            <a:ext cx="260032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ea typeface="+mn-ea"/>
                <a:cs typeface="+mn-cs"/>
              </a:rPr>
              <a:t>NASA PUNCH website: </a:t>
            </a:r>
            <a:r>
              <a:rPr kumimoji="0" lang="en-US" sz="1400" b="0" i="0" u="none" strike="noStrike" kern="1200" cap="none" spc="0" normalizeH="0" baseline="0" noProof="0" dirty="0">
                <a:ln>
                  <a:noFill/>
                </a:ln>
                <a:solidFill>
                  <a:srgbClr val="4BACC6">
                    <a:lumMod val="40000"/>
                    <a:lumOff val="60000"/>
                  </a:srgbClr>
                </a:solidFill>
                <a:effectLst/>
                <a:uLnTx/>
                <a:uFillTx/>
                <a:ea typeface="+mn-ea"/>
                <a:cs typeface="+mn-cs"/>
                <a:hlinkClick r:id="rId4">
                  <a:extLst>
                    <a:ext uri="{A12FA001-AC4F-418D-AE19-62706E023703}">
                      <ahyp:hlinkClr xmlns:ahyp="http://schemas.microsoft.com/office/drawing/2018/hyperlinkcolor" val="tx"/>
                    </a:ext>
                  </a:extLst>
                </a:hlinkClick>
              </a:rPr>
              <a:t>https://punch.space.swri.edu</a:t>
            </a:r>
            <a:r>
              <a:rPr kumimoji="0" lang="en-US" sz="1400" b="0" i="0" u="none" strike="noStrike" kern="1200" cap="none" spc="0" normalizeH="0" baseline="0" noProof="0" dirty="0">
                <a:ln>
                  <a:noFill/>
                </a:ln>
                <a:solidFill>
                  <a:srgbClr val="4BACC6">
                    <a:lumMod val="40000"/>
                    <a:lumOff val="60000"/>
                  </a:srgbClr>
                </a:solidFill>
                <a:effectLst/>
                <a:uLnTx/>
                <a:uFillTx/>
                <a:ea typeface="+mn-ea"/>
                <a:cs typeface="+mn-cs"/>
              </a:rPr>
              <a:t> </a:t>
            </a:r>
            <a:r>
              <a:rPr kumimoji="0" lang="en-US" sz="1400" b="0" i="0" u="none" strike="noStrike" kern="1200" cap="none" spc="0" normalizeH="0" baseline="0" noProof="0" dirty="0">
                <a:ln>
                  <a:noFill/>
                </a:ln>
                <a:solidFill>
                  <a:prstClr val="white"/>
                </a:solidFill>
                <a:effectLst/>
                <a:uLnTx/>
                <a:uFillTx/>
                <a:ea typeface="+mn-ea"/>
                <a:cs typeface="+mn-cs"/>
              </a:rPr>
              <a:t>/</a:t>
            </a:r>
          </a:p>
        </p:txBody>
      </p:sp>
      <p:pic>
        <p:nvPicPr>
          <p:cNvPr id="4100" name="Picture 4" descr="Attachments">
            <a:extLst>
              <a:ext uri="{FF2B5EF4-FFF2-40B4-BE49-F238E27FC236}">
                <a16:creationId xmlns:a16="http://schemas.microsoft.com/office/drawing/2014/main" id="{742C0A00-09D8-1BA0-B37F-C2F0B8170C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a:extLst>
              <a:ext uri="{FF2B5EF4-FFF2-40B4-BE49-F238E27FC236}">
                <a16:creationId xmlns:a16="http://schemas.microsoft.com/office/drawing/2014/main" id="{3E8882AC-9862-657F-94B1-8EA799754C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9EE8BF18-D6B7-F58B-61D7-A728E3ED4B19}"/>
              </a:ext>
            </a:extLst>
          </p:cNvPr>
          <p:cNvSpPr>
            <a:spLocks noGrp="1"/>
          </p:cNvSpPr>
          <p:nvPr>
            <p:ph type="sldNum" sz="quarter" idx="12"/>
          </p:nvPr>
        </p:nvSpPr>
        <p:spPr>
          <a:xfrm>
            <a:off x="6553200" y="632107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E00BF6-6337-4BA4-A033-88BB584A963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itle 1">
            <a:extLst>
              <a:ext uri="{FF2B5EF4-FFF2-40B4-BE49-F238E27FC236}">
                <a16:creationId xmlns:a16="http://schemas.microsoft.com/office/drawing/2014/main" id="{459A9B44-FDFD-577A-BF79-BE41651F5B77}"/>
              </a:ext>
            </a:extLst>
          </p:cNvPr>
          <p:cNvSpPr txBox="1">
            <a:spLocks/>
          </p:cNvSpPr>
          <p:nvPr/>
        </p:nvSpPr>
        <p:spPr>
          <a:xfrm>
            <a:off x="3352800" y="361416"/>
            <a:ext cx="5705475" cy="23055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accent6">
                    <a:lumMod val="20000"/>
                    <a:lumOff val="80000"/>
                  </a:schemeClr>
                </a:solidFill>
              </a:rPr>
              <a:t>Welcome to Section 3:</a:t>
            </a:r>
          </a:p>
          <a:p>
            <a:endParaRPr lang="en-US" sz="3600" b="1" dirty="0">
              <a:solidFill>
                <a:schemeClr val="accent6">
                  <a:lumMod val="20000"/>
                  <a:lumOff val="80000"/>
                </a:schemeClr>
              </a:solidFill>
            </a:endParaRPr>
          </a:p>
          <a:p>
            <a:r>
              <a:rPr lang="en-US" sz="3600" b="1" dirty="0">
                <a:solidFill>
                  <a:schemeClr val="accent6">
                    <a:lumMod val="20000"/>
                    <a:lumOff val="80000"/>
                  </a:schemeClr>
                </a:solidFill>
              </a:rPr>
              <a:t>Exploring Pinhole Projection with Your Own Hands</a:t>
            </a:r>
          </a:p>
        </p:txBody>
      </p:sp>
      <p:pic>
        <p:nvPicPr>
          <p:cNvPr id="4" name="Picture 10" descr="Picture 10">
            <a:extLst>
              <a:ext uri="{FF2B5EF4-FFF2-40B4-BE49-F238E27FC236}">
                <a16:creationId xmlns:a16="http://schemas.microsoft.com/office/drawing/2014/main" id="{C7189215-2D5E-9C47-C444-2EDAFD444DC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81000" y="103311"/>
            <a:ext cx="1106396" cy="1483359"/>
          </a:xfrm>
          <a:prstGeom prst="rect">
            <a:avLst/>
          </a:prstGeom>
          <a:ln w="12700">
            <a:miter lim="400000"/>
          </a:ln>
        </p:spPr>
      </p:pic>
      <p:sp>
        <p:nvSpPr>
          <p:cNvPr id="6" name="TextBox 5">
            <a:extLst>
              <a:ext uri="{FF2B5EF4-FFF2-40B4-BE49-F238E27FC236}">
                <a16:creationId xmlns:a16="http://schemas.microsoft.com/office/drawing/2014/main" id="{C80E8402-F5D9-515D-6113-D979CDC6A36E}"/>
              </a:ext>
            </a:extLst>
          </p:cNvPr>
          <p:cNvSpPr txBox="1"/>
          <p:nvPr/>
        </p:nvSpPr>
        <p:spPr>
          <a:xfrm>
            <a:off x="125583" y="5534561"/>
            <a:ext cx="4813203"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EEEEE"/>
                </a:solidFill>
                <a:effectLst/>
                <a:uLnTx/>
                <a:uFillTx/>
                <a:ea typeface="+mn-ea"/>
                <a:cs typeface="+mn-cs"/>
              </a:rPr>
              <a:t>Scan here </a:t>
            </a:r>
            <a:r>
              <a:rPr lang="en-US" sz="1400" dirty="0">
                <a:solidFill>
                  <a:srgbClr val="EEEEEE"/>
                </a:solidFill>
              </a:rPr>
              <a:t>to access all PUNCH Outreach products or visit: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400" b="1" i="0" u="none" strike="noStrike" kern="1200" cap="none" spc="0" normalizeH="0" baseline="0" noProof="0" dirty="0">
                <a:ln>
                  <a:noFill/>
                </a:ln>
                <a:solidFill>
                  <a:srgbClr val="93CDDD"/>
                </a:solidFill>
                <a:effectLst/>
                <a:uLnTx/>
                <a:uFillTx/>
                <a:ea typeface="+mn-ea"/>
                <a:cs typeface="+mn-cs"/>
                <a:hlinkClick r:id="rId7">
                  <a:extLst>
                    <a:ext uri="{A12FA001-AC4F-418D-AE19-62706E023703}">
                      <ahyp:hlinkClr xmlns:ahyp="http://schemas.microsoft.com/office/drawing/2018/hyperlinkcolor" val="tx"/>
                    </a:ext>
                  </a:extLst>
                </a:hlinkClick>
              </a:rPr>
              <a:t>https://punch.space.swri.edu/punch_outreach_products.php</a:t>
            </a:r>
            <a:endParaRPr kumimoji="0" lang="en-US" sz="1400" b="1" i="0" u="none" strike="noStrike" kern="1200" cap="none" spc="0" normalizeH="0" baseline="0" noProof="0" dirty="0">
              <a:ln>
                <a:noFill/>
              </a:ln>
              <a:solidFill>
                <a:srgbClr val="93CDDD"/>
              </a:solidFill>
              <a:effectLst/>
              <a:uLnTx/>
              <a:uFillTx/>
              <a:ea typeface="+mn-ea"/>
              <a:cs typeface="+mn-cs"/>
            </a:endParaRPr>
          </a:p>
          <a:p>
            <a:pPr>
              <a:defRPr/>
            </a:pPr>
            <a:r>
              <a:rPr lang="en-US" sz="1400" dirty="0">
                <a:solidFill>
                  <a:srgbClr val="EEEEEE"/>
                </a:solidFill>
              </a:rPr>
              <a:t>For questions or to request our 1-page monthly newsletter: Contact </a:t>
            </a:r>
            <a:r>
              <a:rPr lang="en-US" sz="1400" dirty="0">
                <a:solidFill>
                  <a:srgbClr val="93CDDD"/>
                </a:solidFill>
                <a:hlinkClick r:id="rId8">
                  <a:extLst>
                    <a:ext uri="{A12FA001-AC4F-418D-AE19-62706E023703}">
                      <ahyp:hlinkClr xmlns:ahyp="http://schemas.microsoft.com/office/drawing/2018/hyperlinkcolor" val="tx"/>
                    </a:ext>
                  </a:extLst>
                </a:hlinkClick>
              </a:rPr>
              <a:t>PUNCHOutreach@gmail.com</a:t>
            </a:r>
            <a:endParaRPr lang="en-US" sz="1400" dirty="0">
              <a:solidFill>
                <a:srgbClr val="93CDDD"/>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EEEEE"/>
                </a:solidFill>
                <a:effectLst/>
                <a:uLnTx/>
                <a:uFillTx/>
                <a:ea typeface="+mn-ea"/>
                <a:cs typeface="+mn-cs"/>
              </a:rPr>
              <a:t> </a:t>
            </a:r>
            <a:endParaRPr kumimoji="0" lang="en-US" sz="1400" b="1" i="0" u="none" strike="noStrike" kern="1200" cap="none" spc="0" normalizeH="0" baseline="0" noProof="0" dirty="0">
              <a:ln>
                <a:noFill/>
              </a:ln>
              <a:solidFill>
                <a:srgbClr val="93CDDD"/>
              </a:solidFill>
              <a:effectLst/>
              <a:uLnTx/>
              <a:uFillTx/>
              <a:ea typeface="+mn-ea"/>
              <a:cs typeface="+mn-cs"/>
            </a:endParaRPr>
          </a:p>
        </p:txBody>
      </p:sp>
      <p:pic>
        <p:nvPicPr>
          <p:cNvPr id="7" name="Picture 6" descr="A qr code with black and white squares&#10;&#10;Description automatically generated">
            <a:extLst>
              <a:ext uri="{FF2B5EF4-FFF2-40B4-BE49-F238E27FC236}">
                <a16:creationId xmlns:a16="http://schemas.microsoft.com/office/drawing/2014/main" id="{B1C37367-0DEE-A25A-1871-A580698AEFA0}"/>
              </a:ext>
            </a:extLst>
          </p:cNvPr>
          <p:cNvPicPr>
            <a:picLocks noChangeAspect="1"/>
          </p:cNvPicPr>
          <p:nvPr/>
        </p:nvPicPr>
        <p:blipFill rotWithShape="1">
          <a:blip r:embed="rId9" cstate="print">
            <a:clrChange>
              <a:clrFrom>
                <a:srgbClr val="000000">
                  <a:alpha val="99608"/>
                </a:srgbClr>
              </a:clrFrom>
              <a:clrTo>
                <a:srgbClr val="000000">
                  <a:alpha val="0"/>
                </a:srgbClr>
              </a:clrTo>
            </a:clrChange>
            <a:extLst>
              <a:ext uri="{28A0092B-C50C-407E-A947-70E740481C1C}">
                <a14:useLocalDpi xmlns:a14="http://schemas.microsoft.com/office/drawing/2010/main" val="0"/>
              </a:ext>
            </a:extLst>
          </a:blip>
          <a:srcRect r="303"/>
          <a:stretch/>
        </p:blipFill>
        <p:spPr>
          <a:xfrm>
            <a:off x="192505" y="3581400"/>
            <a:ext cx="1946869" cy="1909656"/>
          </a:xfrm>
          <a:prstGeom prst="rect">
            <a:avLst/>
          </a:prstGeom>
        </p:spPr>
      </p:pic>
    </p:spTree>
    <p:extLst>
      <p:ext uri="{BB962C8B-B14F-4D97-AF65-F5344CB8AC3E}">
        <p14:creationId xmlns:p14="http://schemas.microsoft.com/office/powerpoint/2010/main" val="3222269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21253FA-60F8-B553-FA29-8D58352FC6F9}"/>
              </a:ext>
            </a:extLst>
          </p:cNvPr>
          <p:cNvGrpSpPr/>
          <p:nvPr/>
        </p:nvGrpSpPr>
        <p:grpSpPr>
          <a:xfrm>
            <a:off x="75760" y="113952"/>
            <a:ext cx="1263184" cy="2809693"/>
            <a:chOff x="110611" y="113946"/>
            <a:chExt cx="1263184" cy="2809693"/>
          </a:xfrm>
        </p:grpSpPr>
        <p:pic>
          <p:nvPicPr>
            <p:cNvPr id="8" name="Picture 10" descr="Picture 10">
              <a:extLst>
                <a:ext uri="{FF2B5EF4-FFF2-40B4-BE49-F238E27FC236}">
                  <a16:creationId xmlns:a16="http://schemas.microsoft.com/office/drawing/2014/main" id="{4B123094-8A5D-0109-98C1-D847BE13E30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9005" y="113946"/>
              <a:ext cx="1106396" cy="1483359"/>
            </a:xfrm>
            <a:prstGeom prst="rect">
              <a:avLst/>
            </a:prstGeom>
            <a:ln w="12700">
              <a:miter lim="400000"/>
            </a:ln>
          </p:spPr>
        </p:pic>
        <p:sp>
          <p:nvSpPr>
            <p:cNvPr id="7" name="TextBox 6">
              <a:extLst>
                <a:ext uri="{FF2B5EF4-FFF2-40B4-BE49-F238E27FC236}">
                  <a16:creationId xmlns:a16="http://schemas.microsoft.com/office/drawing/2014/main" id="{F3476A3E-D0F2-4029-2219-6FC95C364120}"/>
                </a:ext>
              </a:extLst>
            </p:cNvPr>
            <p:cNvSpPr txBox="1"/>
            <p:nvPr/>
          </p:nvSpPr>
          <p:spPr>
            <a:xfrm>
              <a:off x="110611" y="1600200"/>
              <a:ext cx="1263184" cy="1323439"/>
            </a:xfrm>
            <a:prstGeom prst="rect">
              <a:avLst/>
            </a:prstGeom>
            <a:noFill/>
          </p:spPr>
          <p:txBody>
            <a:bodyPr wrap="square" rtlCol="0">
              <a:spAutoFit/>
            </a:bodyPr>
            <a:lstStyle/>
            <a:p>
              <a:pPr algn="ctr">
                <a:defRPr/>
              </a:pPr>
              <a:r>
                <a:rPr lang="en-US" sz="1600" dirty="0">
                  <a:solidFill>
                    <a:srgbClr val="DADADA">
                      <a:lumMod val="10000"/>
                    </a:srgbClr>
                  </a:solidFill>
                  <a:latin typeface="Tahoma"/>
                  <a:cs typeface="Arial"/>
                </a:rPr>
                <a:t>Outreach for the </a:t>
              </a:r>
              <a:r>
                <a:rPr lang="en-US" sz="1600" b="1" dirty="0">
                  <a:solidFill>
                    <a:srgbClr val="DADADA">
                      <a:lumMod val="10000"/>
                    </a:srgbClr>
                  </a:solidFill>
                  <a:latin typeface="Tahoma"/>
                  <a:cs typeface="Arial"/>
                </a:rPr>
                <a:t>NASA</a:t>
              </a:r>
              <a:r>
                <a:rPr lang="en-US" sz="1600" dirty="0">
                  <a:solidFill>
                    <a:srgbClr val="DADADA">
                      <a:lumMod val="10000"/>
                    </a:srgbClr>
                  </a:solidFill>
                  <a:latin typeface="Tahoma"/>
                  <a:cs typeface="Arial"/>
                </a:rPr>
                <a:t> PUNCH mission</a:t>
              </a:r>
            </a:p>
          </p:txBody>
        </p:sp>
      </p:grpSp>
      <p:sp>
        <p:nvSpPr>
          <p:cNvPr id="10" name="Oval 9">
            <a:extLst>
              <a:ext uri="{FF2B5EF4-FFF2-40B4-BE49-F238E27FC236}">
                <a16:creationId xmlns:a16="http://schemas.microsoft.com/office/drawing/2014/main" id="{7D9CABAA-349D-D277-2B01-FB9A9DD4F1F6}"/>
              </a:ext>
            </a:extLst>
          </p:cNvPr>
          <p:cNvSpPr/>
          <p:nvPr/>
        </p:nvSpPr>
        <p:spPr>
          <a:xfrm>
            <a:off x="7883450" y="225745"/>
            <a:ext cx="1106396" cy="1061172"/>
          </a:xfrm>
          <a:prstGeom prst="ellipse">
            <a:avLst/>
          </a:prstGeom>
          <a:blipFill>
            <a:blip r:embed="rId3" cstate="email">
              <a:extLst>
                <a:ext uri="{28A0092B-C50C-407E-A947-70E740481C1C}">
                  <a14:useLocalDpi xmlns:a14="http://schemas.microsoft.com/office/drawing/2010/main"/>
                </a:ext>
              </a:extLst>
            </a:blip>
            <a:srcRect/>
            <a:stretch>
              <a:fillRect/>
            </a:stretch>
          </a:blipFill>
          <a:ln w="12700">
            <a:solidFill>
              <a:srgbClr val="9FE6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0" name="Title 1">
            <a:extLst>
              <a:ext uri="{FF2B5EF4-FFF2-40B4-BE49-F238E27FC236}">
                <a16:creationId xmlns:a16="http://schemas.microsoft.com/office/drawing/2014/main" id="{10BA5731-7C5F-E6BC-5D8A-434B218C29C1}"/>
              </a:ext>
            </a:extLst>
          </p:cNvPr>
          <p:cNvSpPr txBox="1">
            <a:spLocks/>
          </p:cNvSpPr>
          <p:nvPr/>
        </p:nvSpPr>
        <p:spPr>
          <a:xfrm>
            <a:off x="685800" y="-2286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t>Pinhole Projection of the Sun</a:t>
            </a:r>
          </a:p>
        </p:txBody>
      </p:sp>
      <p:pic>
        <p:nvPicPr>
          <p:cNvPr id="31" name="Picture 30" descr="A picture containing outdoor, person&#10;&#10;Description automatically generated">
            <a:extLst>
              <a:ext uri="{FF2B5EF4-FFF2-40B4-BE49-F238E27FC236}">
                <a16:creationId xmlns:a16="http://schemas.microsoft.com/office/drawing/2014/main" id="{4C135C63-AC74-BE7E-FEB3-879C0B08D53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1767333" y="1585470"/>
            <a:ext cx="3232503" cy="4176369"/>
          </a:xfrm>
          <a:prstGeom prst="rect">
            <a:avLst/>
          </a:prstGeom>
        </p:spPr>
      </p:pic>
      <p:pic>
        <p:nvPicPr>
          <p:cNvPr id="47" name="Picture 46" descr="A picture containing outdoor, ground, wooden, wood&#10;&#10;Description automatically generated">
            <a:extLst>
              <a:ext uri="{FF2B5EF4-FFF2-40B4-BE49-F238E27FC236}">
                <a16:creationId xmlns:a16="http://schemas.microsoft.com/office/drawing/2014/main" id="{D0B1764A-F225-DEDE-B24F-9A7D4FC4844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791202" y="2057400"/>
            <a:ext cx="3062721" cy="3232503"/>
          </a:xfrm>
          <a:prstGeom prst="rect">
            <a:avLst/>
          </a:prstGeom>
        </p:spPr>
      </p:pic>
      <p:sp>
        <p:nvSpPr>
          <p:cNvPr id="4" name="TextBox 3">
            <a:extLst>
              <a:ext uri="{FF2B5EF4-FFF2-40B4-BE49-F238E27FC236}">
                <a16:creationId xmlns:a16="http://schemas.microsoft.com/office/drawing/2014/main" id="{EFA28AC2-E124-FBB9-A16B-C590D08CA879}"/>
              </a:ext>
            </a:extLst>
          </p:cNvPr>
          <p:cNvSpPr txBox="1"/>
          <p:nvPr/>
        </p:nvSpPr>
        <p:spPr>
          <a:xfrm>
            <a:off x="1128278" y="5384546"/>
            <a:ext cx="8015722" cy="1169551"/>
          </a:xfrm>
          <a:prstGeom prst="rect">
            <a:avLst/>
          </a:prstGeom>
          <a:noFill/>
        </p:spPr>
        <p:txBody>
          <a:bodyPr wrap="square">
            <a:spAutoFit/>
          </a:bodyPr>
          <a:lstStyle/>
          <a:p>
            <a:pPr>
              <a:spcAft>
                <a:spcPts val="1200"/>
              </a:spcAft>
            </a:pPr>
            <a:r>
              <a:rPr lang="en-US" sz="2000" b="1" dirty="0"/>
              <a:t>Then why do </a:t>
            </a:r>
            <a:r>
              <a:rPr lang="en-US" sz="2000" b="1" i="1" dirty="0"/>
              <a:t>round</a:t>
            </a:r>
            <a:r>
              <a:rPr lang="en-US" sz="2000" b="1" dirty="0"/>
              <a:t> shapes of light show up on the fence?</a:t>
            </a:r>
          </a:p>
          <a:p>
            <a:r>
              <a:rPr lang="en-US" sz="2000" b="1" dirty="0">
                <a:highlight>
                  <a:srgbClr val="FFFF00"/>
                </a:highlight>
              </a:rPr>
              <a:t>KEY QUESTION: How can small, non-round holes through leaves, window blinds, hats, and fingers act like lenses to create images of the round Sun?</a:t>
            </a:r>
          </a:p>
        </p:txBody>
      </p:sp>
      <p:sp>
        <p:nvSpPr>
          <p:cNvPr id="6" name="TextBox 5">
            <a:extLst>
              <a:ext uri="{FF2B5EF4-FFF2-40B4-BE49-F238E27FC236}">
                <a16:creationId xmlns:a16="http://schemas.microsoft.com/office/drawing/2014/main" id="{7443154F-7798-4B68-FD34-65FEC1F70B72}"/>
              </a:ext>
            </a:extLst>
          </p:cNvPr>
          <p:cNvSpPr txBox="1"/>
          <p:nvPr/>
        </p:nvSpPr>
        <p:spPr>
          <a:xfrm>
            <a:off x="1128278" y="722519"/>
            <a:ext cx="7158454" cy="1323439"/>
          </a:xfrm>
          <a:prstGeom prst="rect">
            <a:avLst/>
          </a:prstGeom>
          <a:noFill/>
        </p:spPr>
        <p:txBody>
          <a:bodyPr wrap="square">
            <a:spAutoFit/>
          </a:bodyPr>
          <a:lstStyle/>
          <a:p>
            <a:pPr algn="ctr"/>
            <a:r>
              <a:rPr lang="en-US" sz="2000" b="1" dirty="0"/>
              <a:t>No, the gaps between the fingers are not round. </a:t>
            </a:r>
          </a:p>
          <a:p>
            <a:pPr algn="ctr"/>
            <a:r>
              <a:rPr lang="en-US" sz="2000" b="1" dirty="0"/>
              <a:t>They rectangular or square-shaped (left image).</a:t>
            </a:r>
          </a:p>
          <a:p>
            <a:pPr algn="ctr"/>
            <a:r>
              <a:rPr lang="en-US" sz="2000" b="1" dirty="0"/>
              <a:t>If the hands were close enough to the fence, we’d see the shapes of the gaps on the fence instead of images of the round Sun.</a:t>
            </a:r>
          </a:p>
        </p:txBody>
      </p:sp>
      <p:sp>
        <p:nvSpPr>
          <p:cNvPr id="2" name="Slide Number Placeholder 1">
            <a:extLst>
              <a:ext uri="{FF2B5EF4-FFF2-40B4-BE49-F238E27FC236}">
                <a16:creationId xmlns:a16="http://schemas.microsoft.com/office/drawing/2014/main" id="{3E06B9DA-7066-A044-9654-4266D017D881}"/>
              </a:ext>
            </a:extLst>
          </p:cNvPr>
          <p:cNvSpPr>
            <a:spLocks noGrp="1"/>
          </p:cNvSpPr>
          <p:nvPr>
            <p:ph type="sldNum" sz="quarter" idx="12"/>
          </p:nvPr>
        </p:nvSpPr>
        <p:spPr>
          <a:xfrm>
            <a:off x="6720323" y="6449692"/>
            <a:ext cx="2133600" cy="365125"/>
          </a:xfrm>
        </p:spPr>
        <p:txBody>
          <a:bodyPr/>
          <a:lstStyle/>
          <a:p>
            <a:fld id="{23E00BF6-6337-4BA4-A033-88BB584A9638}" type="slidenum">
              <a:rPr lang="en-US" smtClean="0"/>
              <a:t>10</a:t>
            </a:fld>
            <a:endParaRPr lang="en-US" dirty="0"/>
          </a:p>
        </p:txBody>
      </p:sp>
    </p:spTree>
    <p:extLst>
      <p:ext uri="{BB962C8B-B14F-4D97-AF65-F5344CB8AC3E}">
        <p14:creationId xmlns:p14="http://schemas.microsoft.com/office/powerpoint/2010/main" val="916218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470025"/>
          </a:xfrm>
        </p:spPr>
        <p:txBody>
          <a:bodyPr>
            <a:normAutofit/>
          </a:bodyPr>
          <a:lstStyle/>
          <a:p>
            <a:r>
              <a:rPr lang="en-US" sz="4000" b="1" dirty="0"/>
              <a:t>Pinhole Projection of the Sun</a:t>
            </a:r>
          </a:p>
        </p:txBody>
      </p:sp>
      <p:grpSp>
        <p:nvGrpSpPr>
          <p:cNvPr id="5" name="Group 4">
            <a:extLst>
              <a:ext uri="{FF2B5EF4-FFF2-40B4-BE49-F238E27FC236}">
                <a16:creationId xmlns:a16="http://schemas.microsoft.com/office/drawing/2014/main" id="{D21253FA-60F8-B553-FA29-8D58352FC6F9}"/>
              </a:ext>
            </a:extLst>
          </p:cNvPr>
          <p:cNvGrpSpPr/>
          <p:nvPr/>
        </p:nvGrpSpPr>
        <p:grpSpPr>
          <a:xfrm>
            <a:off x="75760" y="113952"/>
            <a:ext cx="1263184" cy="2809693"/>
            <a:chOff x="110611" y="113946"/>
            <a:chExt cx="1263184" cy="2809693"/>
          </a:xfrm>
        </p:grpSpPr>
        <p:pic>
          <p:nvPicPr>
            <p:cNvPr id="8" name="Picture 10" descr="Picture 10">
              <a:extLst>
                <a:ext uri="{FF2B5EF4-FFF2-40B4-BE49-F238E27FC236}">
                  <a16:creationId xmlns:a16="http://schemas.microsoft.com/office/drawing/2014/main" id="{4B123094-8A5D-0109-98C1-D847BE13E30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9005" y="113946"/>
              <a:ext cx="1106396" cy="1483359"/>
            </a:xfrm>
            <a:prstGeom prst="rect">
              <a:avLst/>
            </a:prstGeom>
            <a:ln w="12700">
              <a:miter lim="400000"/>
            </a:ln>
          </p:spPr>
        </p:pic>
        <p:sp>
          <p:nvSpPr>
            <p:cNvPr id="7" name="TextBox 6">
              <a:extLst>
                <a:ext uri="{FF2B5EF4-FFF2-40B4-BE49-F238E27FC236}">
                  <a16:creationId xmlns:a16="http://schemas.microsoft.com/office/drawing/2014/main" id="{F3476A3E-D0F2-4029-2219-6FC95C364120}"/>
                </a:ext>
              </a:extLst>
            </p:cNvPr>
            <p:cNvSpPr txBox="1"/>
            <p:nvPr/>
          </p:nvSpPr>
          <p:spPr>
            <a:xfrm>
              <a:off x="110611" y="1600200"/>
              <a:ext cx="126318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ADADA">
                      <a:lumMod val="10000"/>
                    </a:srgbClr>
                  </a:solidFill>
                  <a:effectLst/>
                  <a:uLnTx/>
                  <a:uFillTx/>
                  <a:latin typeface="Tahoma"/>
                  <a:ea typeface="+mn-ea"/>
                  <a:cs typeface="Arial"/>
                </a:rPr>
                <a:t>Outreach for the </a:t>
              </a:r>
              <a:r>
                <a:rPr kumimoji="0" lang="en-US" sz="1600" b="1" i="0" u="none" strike="noStrike" kern="1200" cap="none" spc="0" normalizeH="0" baseline="0" noProof="0" dirty="0">
                  <a:ln>
                    <a:noFill/>
                  </a:ln>
                  <a:solidFill>
                    <a:srgbClr val="DADADA">
                      <a:lumMod val="10000"/>
                    </a:srgbClr>
                  </a:solidFill>
                  <a:effectLst/>
                  <a:uLnTx/>
                  <a:uFillTx/>
                  <a:latin typeface="Tahoma"/>
                  <a:ea typeface="+mn-ea"/>
                  <a:cs typeface="Arial"/>
                </a:rPr>
                <a:t>NASA</a:t>
              </a:r>
              <a:r>
                <a:rPr kumimoji="0" lang="en-US" sz="1600" b="0" i="0" u="none" strike="noStrike" kern="1200" cap="none" spc="0" normalizeH="0" baseline="0" noProof="0" dirty="0">
                  <a:ln>
                    <a:noFill/>
                  </a:ln>
                  <a:solidFill>
                    <a:srgbClr val="DADADA">
                      <a:lumMod val="10000"/>
                    </a:srgbClr>
                  </a:solidFill>
                  <a:effectLst/>
                  <a:uLnTx/>
                  <a:uFillTx/>
                  <a:latin typeface="Tahoma"/>
                  <a:ea typeface="+mn-ea"/>
                  <a:cs typeface="Arial"/>
                </a:rPr>
                <a:t> PUNCH mission</a:t>
              </a:r>
            </a:p>
          </p:txBody>
        </p:sp>
      </p:grpSp>
      <p:sp>
        <p:nvSpPr>
          <p:cNvPr id="10" name="Oval 9">
            <a:extLst>
              <a:ext uri="{FF2B5EF4-FFF2-40B4-BE49-F238E27FC236}">
                <a16:creationId xmlns:a16="http://schemas.microsoft.com/office/drawing/2014/main" id="{7D9CABAA-349D-D277-2B01-FB9A9DD4F1F6}"/>
              </a:ext>
            </a:extLst>
          </p:cNvPr>
          <p:cNvSpPr/>
          <p:nvPr/>
        </p:nvSpPr>
        <p:spPr>
          <a:xfrm>
            <a:off x="7883450" y="225745"/>
            <a:ext cx="1106396" cy="1061172"/>
          </a:xfrm>
          <a:prstGeom prst="ellipse">
            <a:avLst/>
          </a:prstGeom>
          <a:blipFill>
            <a:blip r:embed="rId3" cstate="email">
              <a:extLst>
                <a:ext uri="{28A0092B-C50C-407E-A947-70E740481C1C}">
                  <a14:useLocalDpi xmlns:a14="http://schemas.microsoft.com/office/drawing/2010/main"/>
                </a:ext>
              </a:extLst>
            </a:blip>
            <a:srcRect/>
            <a:stretch>
              <a:fillRect/>
            </a:stretch>
          </a:blipFill>
          <a:ln w="12700">
            <a:solidFill>
              <a:srgbClr val="9FE6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2" name="Subtitle 11">
            <a:extLst>
              <a:ext uri="{FF2B5EF4-FFF2-40B4-BE49-F238E27FC236}">
                <a16:creationId xmlns:a16="http://schemas.microsoft.com/office/drawing/2014/main" id="{E95B01FB-183A-8D91-1812-E147055AF2FD}"/>
              </a:ext>
            </a:extLst>
          </p:cNvPr>
          <p:cNvSpPr>
            <a:spLocks noGrp="1"/>
          </p:cNvSpPr>
          <p:nvPr>
            <p:ph type="subTitle" idx="1"/>
          </p:nvPr>
        </p:nvSpPr>
        <p:spPr>
          <a:xfrm>
            <a:off x="1066800" y="1003517"/>
            <a:ext cx="7010400" cy="786100"/>
          </a:xfrm>
        </p:spPr>
        <p:txBody>
          <a:bodyPr>
            <a:noAutofit/>
          </a:bodyPr>
          <a:lstStyle/>
          <a:p>
            <a:pPr>
              <a:spcBef>
                <a:spcPts val="0"/>
              </a:spcBef>
              <a:spcAft>
                <a:spcPts val="600"/>
              </a:spcAft>
            </a:pPr>
            <a:r>
              <a:rPr lang="en-US" sz="2000" b="1" dirty="0">
                <a:solidFill>
                  <a:schemeClr val="tx1"/>
                </a:solidFill>
              </a:rPr>
              <a:t>Observing the 2017 solar eclipse using a simple pinhole projector with a single square hole and also with crossed fingers</a:t>
            </a:r>
          </a:p>
        </p:txBody>
      </p:sp>
      <p:pic>
        <p:nvPicPr>
          <p:cNvPr id="19" name="Picture 2">
            <a:extLst>
              <a:ext uri="{FF2B5EF4-FFF2-40B4-BE49-F238E27FC236}">
                <a16:creationId xmlns:a16="http://schemas.microsoft.com/office/drawing/2014/main" id="{ADED8808-A78E-B841-DC00-11CC6A281EC3}"/>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833438" y="2588610"/>
            <a:ext cx="2874634" cy="2179536"/>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FC2B04DA-3297-B979-08BF-15B47EC7600D}"/>
              </a:ext>
            </a:extLst>
          </p:cNvPr>
          <p:cNvSpPr txBox="1"/>
          <p:nvPr/>
        </p:nvSpPr>
        <p:spPr>
          <a:xfrm>
            <a:off x="2072428" y="4928420"/>
            <a:ext cx="527128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Pinhole images </a:t>
            </a:r>
            <a:r>
              <a:rPr kumimoji="0" lang="en-US" sz="1800" b="0" i="0" u="none" strike="noStrike" kern="1200" cap="none" spc="0" normalizeH="0" baseline="0" noProof="0" dirty="0">
                <a:ln>
                  <a:noFill/>
                </a:ln>
                <a:solidFill>
                  <a:srgbClr val="000000"/>
                </a:solidFill>
                <a:effectLst/>
                <a:uLnTx/>
                <a:uFillTx/>
                <a:latin typeface="Calibri"/>
                <a:ea typeface="+mn-ea"/>
                <a:cs typeface="+mn-cs"/>
              </a:rPr>
              <a:t>of the Sun being eclipsed by the Moon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4F6C2725-718F-AA2A-A08A-98013E005A6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327002" y="5567139"/>
            <a:ext cx="2762137" cy="853013"/>
          </a:xfrm>
          <a:prstGeom prst="rect">
            <a:avLst/>
          </a:prstGeom>
        </p:spPr>
      </p:pic>
      <p:sp>
        <p:nvSpPr>
          <p:cNvPr id="4" name="Slide Number Placeholder 3">
            <a:extLst>
              <a:ext uri="{FF2B5EF4-FFF2-40B4-BE49-F238E27FC236}">
                <a16:creationId xmlns:a16="http://schemas.microsoft.com/office/drawing/2014/main" id="{7648DE2D-DB5F-DE0A-5155-6FD2D8D614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E00BF6-6337-4BA4-A033-88BB584A963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1" name="Picture 10" descr="A picture containing ground, outdoor, person, curb&#10;&#10;Description automatically generated">
            <a:extLst>
              <a:ext uri="{FF2B5EF4-FFF2-40B4-BE49-F238E27FC236}">
                <a16:creationId xmlns:a16="http://schemas.microsoft.com/office/drawing/2014/main" id="{16382F86-7AB6-E6D9-8A8C-76FD032482C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rot="1230710">
            <a:off x="5709613" y="2456196"/>
            <a:ext cx="1687176" cy="2388088"/>
          </a:xfrm>
          <a:prstGeom prst="ellipse">
            <a:avLst/>
          </a:prstGeom>
          <a:ln>
            <a:noFill/>
          </a:ln>
          <a:effectLst>
            <a:softEdge rad="112500"/>
          </a:effectLst>
        </p:spPr>
      </p:pic>
    </p:spTree>
    <p:extLst>
      <p:ext uri="{BB962C8B-B14F-4D97-AF65-F5344CB8AC3E}">
        <p14:creationId xmlns:p14="http://schemas.microsoft.com/office/powerpoint/2010/main" val="1764646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CFBD8402-7A95-1D91-7079-FB7082A6D25F}"/>
              </a:ext>
            </a:extLst>
          </p:cNvPr>
          <p:cNvSpPr/>
          <p:nvPr/>
        </p:nvSpPr>
        <p:spPr>
          <a:xfrm>
            <a:off x="7924800" y="330246"/>
            <a:ext cx="1106396" cy="1061172"/>
          </a:xfrm>
          <a:prstGeom prst="ellipse">
            <a:avLst/>
          </a:prstGeom>
          <a:blipFill>
            <a:blip r:embed="rId2" cstate="email">
              <a:extLst>
                <a:ext uri="{28A0092B-C50C-407E-A947-70E740481C1C}">
                  <a14:useLocalDpi xmlns:a14="http://schemas.microsoft.com/office/drawing/2010/main"/>
                </a:ext>
              </a:extLst>
            </a:blip>
            <a:srcRect/>
            <a:stretch>
              <a:fillRect/>
            </a:stretch>
          </a:blipFill>
          <a:ln w="12700">
            <a:solidFill>
              <a:srgbClr val="9FE6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7" name="Slide Number Placeholder 16">
            <a:extLst>
              <a:ext uri="{FF2B5EF4-FFF2-40B4-BE49-F238E27FC236}">
                <a16:creationId xmlns:a16="http://schemas.microsoft.com/office/drawing/2014/main" id="{08441CD9-5FB1-5ABE-9257-B6D216B53DC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E00BF6-6337-4BA4-A033-88BB584A963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8" name="Title 1">
            <a:extLst>
              <a:ext uri="{FF2B5EF4-FFF2-40B4-BE49-F238E27FC236}">
                <a16:creationId xmlns:a16="http://schemas.microsoft.com/office/drawing/2014/main" id="{2F7701E4-3F8A-C3A7-AF1B-BF9F08431B0E}"/>
              </a:ext>
            </a:extLst>
          </p:cNvPr>
          <p:cNvSpPr txBox="1">
            <a:spLocks/>
          </p:cNvSpPr>
          <p:nvPr/>
        </p:nvSpPr>
        <p:spPr>
          <a:xfrm>
            <a:off x="1513351" y="838200"/>
            <a:ext cx="6248401" cy="779776"/>
          </a:xfrm>
          <a:prstGeom prst="rect">
            <a:avLst/>
          </a:prstGeom>
          <a:solidFill>
            <a:srgbClr val="B1EBF4"/>
          </a:solidFill>
          <a:ln>
            <a:solidFill>
              <a:schemeClr val="accent5">
                <a:lumMod val="75000"/>
              </a:schemeClr>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Light" panose="020F0302020204030204"/>
                <a:ea typeface="+mj-ea"/>
                <a:cs typeface="+mj-cs"/>
              </a:rPr>
              <a:t>ADDITIONAL INFORMATION</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sp>
        <p:nvSpPr>
          <p:cNvPr id="6" name="Title 1">
            <a:extLst>
              <a:ext uri="{FF2B5EF4-FFF2-40B4-BE49-F238E27FC236}">
                <a16:creationId xmlns:a16="http://schemas.microsoft.com/office/drawing/2014/main" id="{8B4A8F31-3FFD-DCEA-9BFC-43973797BDFE}"/>
              </a:ext>
            </a:extLst>
          </p:cNvPr>
          <p:cNvSpPr txBox="1">
            <a:spLocks/>
          </p:cNvSpPr>
          <p:nvPr/>
        </p:nvSpPr>
        <p:spPr>
          <a:xfrm>
            <a:off x="421422" y="1674437"/>
            <a:ext cx="8573085" cy="419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Light" panose="020F0302020204030204"/>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Light" panose="020F0302020204030204"/>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a:ea typeface="+mj-ea"/>
                <a:cs typeface="+mj-cs"/>
              </a:rPr>
              <a:t>Link for Feedback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a:ea typeface="+mj-ea"/>
                <a:cs typeface="+mj-cs"/>
              </a:rPr>
              <a:t>Valuable References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a:ea typeface="+mj-ea"/>
                <a:cs typeface="+mj-cs"/>
              </a:rPr>
              <a:t>Credits &amp; Acknowledgements</a:t>
            </a:r>
          </a:p>
          <a:p>
            <a:pPr marL="0" marR="0" lvl="0" indent="0" algn="ctr" defTabSz="914400" rtl="0" eaLnBrk="1" fontAlgn="auto" latinLnBrk="0" hangingPunct="1">
              <a:lnSpc>
                <a:spcPct val="100000"/>
              </a:lnSpc>
              <a:spcBef>
                <a:spcPct val="0"/>
              </a:spcBef>
              <a:spcAft>
                <a:spcPts val="12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a:ea typeface="+mj-ea"/>
                <a:cs typeface="+mj-cs"/>
              </a:rPr>
              <a:t>Links to PUNCH &amp; PUNCH Outreach Products</a:t>
            </a:r>
          </a:p>
        </p:txBody>
      </p:sp>
      <p:grpSp>
        <p:nvGrpSpPr>
          <p:cNvPr id="7" name="Group 6">
            <a:extLst>
              <a:ext uri="{FF2B5EF4-FFF2-40B4-BE49-F238E27FC236}">
                <a16:creationId xmlns:a16="http://schemas.microsoft.com/office/drawing/2014/main" id="{5D96F442-0340-2528-12A3-6F93CEAB1844}"/>
              </a:ext>
            </a:extLst>
          </p:cNvPr>
          <p:cNvGrpSpPr/>
          <p:nvPr/>
        </p:nvGrpSpPr>
        <p:grpSpPr>
          <a:xfrm>
            <a:off x="75760" y="113952"/>
            <a:ext cx="1263184" cy="2809693"/>
            <a:chOff x="110611" y="113946"/>
            <a:chExt cx="1263184" cy="2809693"/>
          </a:xfrm>
        </p:grpSpPr>
        <p:pic>
          <p:nvPicPr>
            <p:cNvPr id="10" name="Picture 10" descr="Picture 10">
              <a:extLst>
                <a:ext uri="{FF2B5EF4-FFF2-40B4-BE49-F238E27FC236}">
                  <a16:creationId xmlns:a16="http://schemas.microsoft.com/office/drawing/2014/main" id="{C9804DB4-49AC-C8E7-A588-F99E28C8A7C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9005" y="113946"/>
              <a:ext cx="1106396" cy="1483359"/>
            </a:xfrm>
            <a:prstGeom prst="rect">
              <a:avLst/>
            </a:prstGeom>
            <a:ln w="12700">
              <a:miter lim="400000"/>
            </a:ln>
          </p:spPr>
        </p:pic>
        <p:sp>
          <p:nvSpPr>
            <p:cNvPr id="12" name="TextBox 11">
              <a:extLst>
                <a:ext uri="{FF2B5EF4-FFF2-40B4-BE49-F238E27FC236}">
                  <a16:creationId xmlns:a16="http://schemas.microsoft.com/office/drawing/2014/main" id="{9BF30AD6-1738-9EF2-225B-F4B600505370}"/>
                </a:ext>
              </a:extLst>
            </p:cNvPr>
            <p:cNvSpPr txBox="1"/>
            <p:nvPr/>
          </p:nvSpPr>
          <p:spPr>
            <a:xfrm>
              <a:off x="110611" y="1600200"/>
              <a:ext cx="126318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ADADA">
                      <a:lumMod val="10000"/>
                    </a:srgbClr>
                  </a:solidFill>
                  <a:effectLst/>
                  <a:uLnTx/>
                  <a:uFillTx/>
                  <a:latin typeface="Tahoma"/>
                  <a:ea typeface="+mn-ea"/>
                  <a:cs typeface="Arial"/>
                </a:rPr>
                <a:t>Outreach for the </a:t>
              </a:r>
              <a:r>
                <a:rPr kumimoji="0" lang="en-US" sz="1600" b="1" i="0" u="none" strike="noStrike" kern="1200" cap="none" spc="0" normalizeH="0" baseline="0" noProof="0" dirty="0">
                  <a:ln>
                    <a:noFill/>
                  </a:ln>
                  <a:solidFill>
                    <a:srgbClr val="DADADA">
                      <a:lumMod val="10000"/>
                    </a:srgbClr>
                  </a:solidFill>
                  <a:effectLst/>
                  <a:uLnTx/>
                  <a:uFillTx/>
                  <a:latin typeface="Tahoma"/>
                  <a:ea typeface="+mn-ea"/>
                  <a:cs typeface="Arial"/>
                </a:rPr>
                <a:t>NASA</a:t>
              </a:r>
              <a:r>
                <a:rPr kumimoji="0" lang="en-US" sz="1600" b="0" i="0" u="none" strike="noStrike" kern="1200" cap="none" spc="0" normalizeH="0" baseline="0" noProof="0" dirty="0">
                  <a:ln>
                    <a:noFill/>
                  </a:ln>
                  <a:solidFill>
                    <a:srgbClr val="DADADA">
                      <a:lumMod val="10000"/>
                    </a:srgbClr>
                  </a:solidFill>
                  <a:effectLst/>
                  <a:uLnTx/>
                  <a:uFillTx/>
                  <a:latin typeface="Tahoma"/>
                  <a:ea typeface="+mn-ea"/>
                  <a:cs typeface="Arial"/>
                </a:rPr>
                <a:t> PUNCH mission</a:t>
              </a:r>
            </a:p>
          </p:txBody>
        </p:sp>
      </p:grpSp>
      <p:sp>
        <p:nvSpPr>
          <p:cNvPr id="4" name="TextBox 3">
            <a:extLst>
              <a:ext uri="{FF2B5EF4-FFF2-40B4-BE49-F238E27FC236}">
                <a16:creationId xmlns:a16="http://schemas.microsoft.com/office/drawing/2014/main" id="{960D2AB6-32D1-C5D4-EFC4-52463A524234}"/>
              </a:ext>
            </a:extLst>
          </p:cNvPr>
          <p:cNvSpPr txBox="1"/>
          <p:nvPr/>
        </p:nvSpPr>
        <p:spPr>
          <a:xfrm>
            <a:off x="154154" y="6427113"/>
            <a:ext cx="840991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CONTACT: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Dr. Cherilynn Morrow, Outreach Director for the NASA PUNCH mission [cherilynn.morrow@gmail.com]</a:t>
            </a:r>
          </a:p>
        </p:txBody>
      </p:sp>
    </p:spTree>
    <p:extLst>
      <p:ext uri="{BB962C8B-B14F-4D97-AF65-F5344CB8AC3E}">
        <p14:creationId xmlns:p14="http://schemas.microsoft.com/office/powerpoint/2010/main" val="1250004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21253FA-60F8-B553-FA29-8D58352FC6F9}"/>
              </a:ext>
            </a:extLst>
          </p:cNvPr>
          <p:cNvGrpSpPr/>
          <p:nvPr/>
        </p:nvGrpSpPr>
        <p:grpSpPr>
          <a:xfrm>
            <a:off x="75760" y="113954"/>
            <a:ext cx="1263184" cy="2809693"/>
            <a:chOff x="110611" y="113946"/>
            <a:chExt cx="1263184" cy="2809693"/>
          </a:xfrm>
        </p:grpSpPr>
        <p:pic>
          <p:nvPicPr>
            <p:cNvPr id="8" name="Picture 10" descr="Picture 10">
              <a:extLst>
                <a:ext uri="{FF2B5EF4-FFF2-40B4-BE49-F238E27FC236}">
                  <a16:creationId xmlns:a16="http://schemas.microsoft.com/office/drawing/2014/main" id="{4B123094-8A5D-0109-98C1-D847BE13E30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9005" y="113946"/>
              <a:ext cx="1106396" cy="1483359"/>
            </a:xfrm>
            <a:prstGeom prst="rect">
              <a:avLst/>
            </a:prstGeom>
            <a:ln w="12700">
              <a:miter lim="400000"/>
            </a:ln>
          </p:spPr>
        </p:pic>
        <p:sp>
          <p:nvSpPr>
            <p:cNvPr id="7" name="TextBox 6">
              <a:extLst>
                <a:ext uri="{FF2B5EF4-FFF2-40B4-BE49-F238E27FC236}">
                  <a16:creationId xmlns:a16="http://schemas.microsoft.com/office/drawing/2014/main" id="{F3476A3E-D0F2-4029-2219-6FC95C364120}"/>
                </a:ext>
              </a:extLst>
            </p:cNvPr>
            <p:cNvSpPr txBox="1"/>
            <p:nvPr/>
          </p:nvSpPr>
          <p:spPr>
            <a:xfrm>
              <a:off x="110611" y="1600200"/>
              <a:ext cx="126318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ADADA">
                      <a:lumMod val="10000"/>
                    </a:srgbClr>
                  </a:solidFill>
                  <a:effectLst/>
                  <a:uLnTx/>
                  <a:uFillTx/>
                  <a:latin typeface="Tahoma"/>
                  <a:ea typeface="+mn-ea"/>
                  <a:cs typeface="Arial"/>
                </a:rPr>
                <a:t>Outreach for the </a:t>
              </a:r>
              <a:r>
                <a:rPr kumimoji="0" lang="en-US" sz="1600" b="1" i="0" u="none" strike="noStrike" kern="1200" cap="none" spc="0" normalizeH="0" baseline="0" noProof="0" dirty="0">
                  <a:ln>
                    <a:noFill/>
                  </a:ln>
                  <a:solidFill>
                    <a:srgbClr val="DADADA">
                      <a:lumMod val="10000"/>
                    </a:srgbClr>
                  </a:solidFill>
                  <a:effectLst/>
                  <a:uLnTx/>
                  <a:uFillTx/>
                  <a:latin typeface="Tahoma"/>
                  <a:ea typeface="+mn-ea"/>
                  <a:cs typeface="Arial"/>
                </a:rPr>
                <a:t>NASA</a:t>
              </a:r>
              <a:r>
                <a:rPr kumimoji="0" lang="en-US" sz="1600" b="0" i="0" u="none" strike="noStrike" kern="1200" cap="none" spc="0" normalizeH="0" baseline="0" noProof="0" dirty="0">
                  <a:ln>
                    <a:noFill/>
                  </a:ln>
                  <a:solidFill>
                    <a:srgbClr val="DADADA">
                      <a:lumMod val="10000"/>
                    </a:srgbClr>
                  </a:solidFill>
                  <a:effectLst/>
                  <a:uLnTx/>
                  <a:uFillTx/>
                  <a:latin typeface="Tahoma"/>
                  <a:ea typeface="+mn-ea"/>
                  <a:cs typeface="Arial"/>
                </a:rPr>
                <a:t> PUNCH mission</a:t>
              </a:r>
            </a:p>
          </p:txBody>
        </p:sp>
      </p:grpSp>
      <p:sp>
        <p:nvSpPr>
          <p:cNvPr id="11" name="Title 1">
            <a:extLst>
              <a:ext uri="{FF2B5EF4-FFF2-40B4-BE49-F238E27FC236}">
                <a16:creationId xmlns:a16="http://schemas.microsoft.com/office/drawing/2014/main" id="{79D1D5DC-5403-7D96-D555-B77FF7C7261F}"/>
              </a:ext>
            </a:extLst>
          </p:cNvPr>
          <p:cNvSpPr txBox="1">
            <a:spLocks/>
          </p:cNvSpPr>
          <p:nvPr/>
        </p:nvSpPr>
        <p:spPr>
          <a:xfrm>
            <a:off x="1600200" y="427084"/>
            <a:ext cx="5943600" cy="6598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j-ea"/>
              <a:cs typeface="+mj-cs"/>
            </a:endParaRPr>
          </a:p>
        </p:txBody>
      </p:sp>
      <p:sp>
        <p:nvSpPr>
          <p:cNvPr id="2" name="Title 1">
            <a:extLst>
              <a:ext uri="{FF2B5EF4-FFF2-40B4-BE49-F238E27FC236}">
                <a16:creationId xmlns:a16="http://schemas.microsoft.com/office/drawing/2014/main" id="{E711523C-B48B-3D3E-3F2B-55FF4235C2F4}"/>
              </a:ext>
            </a:extLst>
          </p:cNvPr>
          <p:cNvSpPr txBox="1">
            <a:spLocks/>
          </p:cNvSpPr>
          <p:nvPr/>
        </p:nvSpPr>
        <p:spPr>
          <a:xfrm>
            <a:off x="685800" y="-762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j-ea"/>
                <a:cs typeface="+mj-cs"/>
              </a:rPr>
              <a:t>PLEASE GIVE US YOUR FEEDBACK</a:t>
            </a:r>
          </a:p>
        </p:txBody>
      </p:sp>
      <p:sp>
        <p:nvSpPr>
          <p:cNvPr id="21" name="TextBox 20">
            <a:extLst>
              <a:ext uri="{FF2B5EF4-FFF2-40B4-BE49-F238E27FC236}">
                <a16:creationId xmlns:a16="http://schemas.microsoft.com/office/drawing/2014/main" id="{4E822FFF-B03D-638D-BAF3-72B01AEC89E8}"/>
              </a:ext>
            </a:extLst>
          </p:cNvPr>
          <p:cNvSpPr txBox="1"/>
          <p:nvPr/>
        </p:nvSpPr>
        <p:spPr>
          <a:xfrm>
            <a:off x="1121789" y="924179"/>
            <a:ext cx="696905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We take all feedback very seriously and are using it to keep improving our projector and this presentation.</a:t>
            </a:r>
          </a:p>
        </p:txBody>
      </p:sp>
      <p:sp>
        <p:nvSpPr>
          <p:cNvPr id="3" name="TextBox 2">
            <a:extLst>
              <a:ext uri="{FF2B5EF4-FFF2-40B4-BE49-F238E27FC236}">
                <a16:creationId xmlns:a16="http://schemas.microsoft.com/office/drawing/2014/main" id="{7D02773F-877F-4A21-9FE2-E6EAF2615240}"/>
              </a:ext>
            </a:extLst>
          </p:cNvPr>
          <p:cNvSpPr txBox="1"/>
          <p:nvPr/>
        </p:nvSpPr>
        <p:spPr>
          <a:xfrm>
            <a:off x="1201506" y="1671428"/>
            <a:ext cx="6792576"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Please scan the QR code or go to this URL to give us feedback</a:t>
            </a:r>
          </a:p>
        </p:txBody>
      </p:sp>
      <p:sp>
        <p:nvSpPr>
          <p:cNvPr id="14" name="Rectangle 7">
            <a:extLst>
              <a:ext uri="{FF2B5EF4-FFF2-40B4-BE49-F238E27FC236}">
                <a16:creationId xmlns:a16="http://schemas.microsoft.com/office/drawing/2014/main" id="{36458EA0-F9AE-5BCA-A1A2-64575A0EDBAD}"/>
              </a:ext>
            </a:extLst>
          </p:cNvPr>
          <p:cNvSpPr>
            <a:spLocks noChangeArrowheads="1"/>
          </p:cNvSpPr>
          <p:nvPr/>
        </p:nvSpPr>
        <p:spPr bwMode="auto">
          <a:xfrm>
            <a:off x="2785756" y="2130271"/>
            <a:ext cx="4191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a:t>
            </a:r>
            <a:r>
              <a:rPr kumimoji="0" lang="en-US" altLang="en-US" sz="1800" b="0" i="0" u="none" strike="noStrike" kern="1200" cap="none" spc="0" normalizeH="0" baseline="0" noProof="0" dirty="0">
                <a:ln>
                  <a:noFill/>
                </a:ln>
                <a:solidFill>
                  <a:prstClr val="black"/>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https://tinyurl.com/PinholeFeedback</a:t>
            </a: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15" name="Picture 14" descr="Qr code&#10;&#10;Description automatically generated">
            <a:extLst>
              <a:ext uri="{FF2B5EF4-FFF2-40B4-BE49-F238E27FC236}">
                <a16:creationId xmlns:a16="http://schemas.microsoft.com/office/drawing/2014/main" id="{47CFC20C-4553-9D89-B65D-C2C72A73DBF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33253" y="2538966"/>
            <a:ext cx="1866900" cy="1866900"/>
          </a:xfrm>
          <a:prstGeom prst="rect">
            <a:avLst/>
          </a:prstGeom>
        </p:spPr>
      </p:pic>
      <p:sp>
        <p:nvSpPr>
          <p:cNvPr id="4" name="Slide Number Placeholder 3">
            <a:extLst>
              <a:ext uri="{FF2B5EF4-FFF2-40B4-BE49-F238E27FC236}">
                <a16:creationId xmlns:a16="http://schemas.microsoft.com/office/drawing/2014/main" id="{02CEC553-80B9-525D-017A-21B524B265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E00BF6-6337-4BA4-A033-88BB584A9638}"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pSp>
        <p:nvGrpSpPr>
          <p:cNvPr id="28" name="Group 27">
            <a:extLst>
              <a:ext uri="{FF2B5EF4-FFF2-40B4-BE49-F238E27FC236}">
                <a16:creationId xmlns:a16="http://schemas.microsoft.com/office/drawing/2014/main" id="{2FB8CEBD-6284-2077-061D-95FC657BB4C1}"/>
              </a:ext>
            </a:extLst>
          </p:cNvPr>
          <p:cNvGrpSpPr/>
          <p:nvPr/>
        </p:nvGrpSpPr>
        <p:grpSpPr>
          <a:xfrm>
            <a:off x="728358" y="2621200"/>
            <a:ext cx="2743439" cy="4032278"/>
            <a:chOff x="1055737" y="2621200"/>
            <a:chExt cx="2743439" cy="4032278"/>
          </a:xfrm>
        </p:grpSpPr>
        <p:sp>
          <p:nvSpPr>
            <p:cNvPr id="23" name="Title 1">
              <a:extLst>
                <a:ext uri="{FF2B5EF4-FFF2-40B4-BE49-F238E27FC236}">
                  <a16:creationId xmlns:a16="http://schemas.microsoft.com/office/drawing/2014/main" id="{65DF45FD-1D87-AC31-AB47-4EBE8F26A4C2}"/>
                </a:ext>
              </a:extLst>
            </p:cNvPr>
            <p:cNvSpPr txBox="1">
              <a:spLocks/>
            </p:cNvSpPr>
            <p:nvPr/>
          </p:nvSpPr>
          <p:spPr>
            <a:xfrm>
              <a:off x="1917275" y="6356356"/>
              <a:ext cx="1020365" cy="2971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j-ea"/>
                  <a:cs typeface="+mj-cs"/>
                </a:rPr>
                <a:t>FRONT</a:t>
              </a:r>
            </a:p>
          </p:txBody>
        </p:sp>
        <p:pic>
          <p:nvPicPr>
            <p:cNvPr id="27" name="Picture 26">
              <a:extLst>
                <a:ext uri="{FF2B5EF4-FFF2-40B4-BE49-F238E27FC236}">
                  <a16:creationId xmlns:a16="http://schemas.microsoft.com/office/drawing/2014/main" id="{24EECF07-DB37-0E8C-8020-6241D720B5A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55737" y="2621200"/>
              <a:ext cx="2743439" cy="3735156"/>
            </a:xfrm>
            <a:prstGeom prst="rect">
              <a:avLst/>
            </a:prstGeom>
          </p:spPr>
        </p:pic>
      </p:grpSp>
      <p:sp>
        <p:nvSpPr>
          <p:cNvPr id="6" name="Subtitle 11">
            <a:extLst>
              <a:ext uri="{FF2B5EF4-FFF2-40B4-BE49-F238E27FC236}">
                <a16:creationId xmlns:a16="http://schemas.microsoft.com/office/drawing/2014/main" id="{E1F55298-6B9C-F3C1-C294-766CB4A8BF85}"/>
              </a:ext>
            </a:extLst>
          </p:cNvPr>
          <p:cNvSpPr txBox="1">
            <a:spLocks/>
          </p:cNvSpPr>
          <p:nvPr/>
        </p:nvSpPr>
        <p:spPr>
          <a:xfrm>
            <a:off x="3271050" y="4267200"/>
            <a:ext cx="2791306" cy="185947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Insights gained?</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Remaining questions?</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Ideas for improvements?</a:t>
            </a:r>
          </a:p>
        </p:txBody>
      </p:sp>
      <p:grpSp>
        <p:nvGrpSpPr>
          <p:cNvPr id="29" name="Group 28">
            <a:extLst>
              <a:ext uri="{FF2B5EF4-FFF2-40B4-BE49-F238E27FC236}">
                <a16:creationId xmlns:a16="http://schemas.microsoft.com/office/drawing/2014/main" id="{123673A6-4068-3C19-18DE-014D0E1338DC}"/>
              </a:ext>
            </a:extLst>
          </p:cNvPr>
          <p:cNvGrpSpPr/>
          <p:nvPr/>
        </p:nvGrpSpPr>
        <p:grpSpPr>
          <a:xfrm>
            <a:off x="5815528" y="2667000"/>
            <a:ext cx="2795072" cy="3978442"/>
            <a:chOff x="5821104" y="2530037"/>
            <a:chExt cx="2837629" cy="4039017"/>
          </a:xfrm>
        </p:grpSpPr>
        <p:sp>
          <p:nvSpPr>
            <p:cNvPr id="32" name="Title 1">
              <a:extLst>
                <a:ext uri="{FF2B5EF4-FFF2-40B4-BE49-F238E27FC236}">
                  <a16:creationId xmlns:a16="http://schemas.microsoft.com/office/drawing/2014/main" id="{D8D3DBA7-CDD4-625B-C904-7BBDAB2DE7A7}"/>
                </a:ext>
              </a:extLst>
            </p:cNvPr>
            <p:cNvSpPr txBox="1">
              <a:spLocks/>
            </p:cNvSpPr>
            <p:nvPr/>
          </p:nvSpPr>
          <p:spPr>
            <a:xfrm>
              <a:off x="6753250" y="6271932"/>
              <a:ext cx="1020365" cy="2971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j-ea"/>
                  <a:cs typeface="+mj-cs"/>
                </a:rPr>
                <a:t>BACK</a:t>
              </a:r>
            </a:p>
          </p:txBody>
        </p:sp>
        <p:pic>
          <p:nvPicPr>
            <p:cNvPr id="33" name="Picture 32">
              <a:extLst>
                <a:ext uri="{FF2B5EF4-FFF2-40B4-BE49-F238E27FC236}">
                  <a16:creationId xmlns:a16="http://schemas.microsoft.com/office/drawing/2014/main" id="{2549130E-D31F-5EE7-4344-7BEAF57CB5D5}"/>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821104" y="2530037"/>
              <a:ext cx="2837629" cy="3727384"/>
            </a:xfrm>
            <a:prstGeom prst="rect">
              <a:avLst/>
            </a:prstGeom>
          </p:spPr>
        </p:pic>
      </p:grpSp>
      <p:sp>
        <p:nvSpPr>
          <p:cNvPr id="9" name="Oval 8">
            <a:extLst>
              <a:ext uri="{FF2B5EF4-FFF2-40B4-BE49-F238E27FC236}">
                <a16:creationId xmlns:a16="http://schemas.microsoft.com/office/drawing/2014/main" id="{DDE66BF2-95ED-1220-EF62-6765C2BA6912}"/>
              </a:ext>
            </a:extLst>
          </p:cNvPr>
          <p:cNvSpPr/>
          <p:nvPr/>
        </p:nvSpPr>
        <p:spPr>
          <a:xfrm>
            <a:off x="7924800" y="330246"/>
            <a:ext cx="1106396" cy="1061172"/>
          </a:xfrm>
          <a:prstGeom prst="ellipse">
            <a:avLst/>
          </a:prstGeom>
          <a:blipFill>
            <a:blip r:embed="rId7" cstate="email">
              <a:extLst>
                <a:ext uri="{28A0092B-C50C-407E-A947-70E740481C1C}">
                  <a14:useLocalDpi xmlns:a14="http://schemas.microsoft.com/office/drawing/2010/main"/>
                </a:ext>
              </a:extLst>
            </a:blip>
            <a:srcRect/>
            <a:stretch>
              <a:fillRect/>
            </a:stretch>
          </a:blipFill>
          <a:ln w="12700">
            <a:solidFill>
              <a:srgbClr val="9FE6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0" name="TextBox 9">
            <a:extLst>
              <a:ext uri="{FF2B5EF4-FFF2-40B4-BE49-F238E27FC236}">
                <a16:creationId xmlns:a16="http://schemas.microsoft.com/office/drawing/2014/main" id="{211ECBA9-D040-CD0E-BC26-347B2475C449}"/>
              </a:ext>
            </a:extLst>
          </p:cNvPr>
          <p:cNvSpPr txBox="1"/>
          <p:nvPr/>
        </p:nvSpPr>
        <p:spPr>
          <a:xfrm>
            <a:off x="3380793" y="5562600"/>
            <a:ext cx="2492286" cy="1107996"/>
          </a:xfrm>
          <a:prstGeom prst="rect">
            <a:avLst/>
          </a:prstGeom>
          <a:solidFill>
            <a:srgbClr val="D9FFFF"/>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MARK 3 Version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Final Release for use up to and including the Annular Eclipse on 14 Oct 2023</a:t>
            </a:r>
          </a:p>
        </p:txBody>
      </p:sp>
    </p:spTree>
    <p:extLst>
      <p:ext uri="{BB962C8B-B14F-4D97-AF65-F5344CB8AC3E}">
        <p14:creationId xmlns:p14="http://schemas.microsoft.com/office/powerpoint/2010/main" val="2139223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Picture 10">
            <a:extLst>
              <a:ext uri="{FF2B5EF4-FFF2-40B4-BE49-F238E27FC236}">
                <a16:creationId xmlns:a16="http://schemas.microsoft.com/office/drawing/2014/main" id="{F5D51DA1-7A20-3ED5-388B-F99163FE534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314" y="119157"/>
            <a:ext cx="1106396" cy="1483359"/>
          </a:xfrm>
          <a:prstGeom prst="rect">
            <a:avLst/>
          </a:prstGeom>
          <a:ln w="12700">
            <a:miter lim="400000"/>
          </a:ln>
        </p:spPr>
      </p:pic>
      <p:sp>
        <p:nvSpPr>
          <p:cNvPr id="5" name="Oval 4">
            <a:extLst>
              <a:ext uri="{FF2B5EF4-FFF2-40B4-BE49-F238E27FC236}">
                <a16:creationId xmlns:a16="http://schemas.microsoft.com/office/drawing/2014/main" id="{CFBD8402-7A95-1D91-7079-FB7082A6D25F}"/>
              </a:ext>
            </a:extLst>
          </p:cNvPr>
          <p:cNvSpPr/>
          <p:nvPr/>
        </p:nvSpPr>
        <p:spPr>
          <a:xfrm>
            <a:off x="7924800" y="330246"/>
            <a:ext cx="1106396" cy="1061172"/>
          </a:xfrm>
          <a:prstGeom prst="ellipse">
            <a:avLst/>
          </a:prstGeom>
          <a:blipFill>
            <a:blip r:embed="rId3" cstate="email">
              <a:extLst>
                <a:ext uri="{28A0092B-C50C-407E-A947-70E740481C1C}">
                  <a14:useLocalDpi xmlns:a14="http://schemas.microsoft.com/office/drawing/2010/main"/>
                </a:ext>
              </a:extLst>
            </a:blip>
            <a:srcRect/>
            <a:stretch>
              <a:fillRect/>
            </a:stretch>
          </a:blipFill>
          <a:ln w="12700">
            <a:solidFill>
              <a:srgbClr val="9FE6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7" name="Slide Number Placeholder 16">
            <a:extLst>
              <a:ext uri="{FF2B5EF4-FFF2-40B4-BE49-F238E27FC236}">
                <a16:creationId xmlns:a16="http://schemas.microsoft.com/office/drawing/2014/main" id="{08441CD9-5FB1-5ABE-9257-B6D216B53DC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E00BF6-6337-4BA4-A033-88BB584A963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8" name="Title 1">
            <a:extLst>
              <a:ext uri="{FF2B5EF4-FFF2-40B4-BE49-F238E27FC236}">
                <a16:creationId xmlns:a16="http://schemas.microsoft.com/office/drawing/2014/main" id="{2F7701E4-3F8A-C3A7-AF1B-BF9F08431B0E}"/>
              </a:ext>
            </a:extLst>
          </p:cNvPr>
          <p:cNvSpPr txBox="1">
            <a:spLocks/>
          </p:cNvSpPr>
          <p:nvPr/>
        </p:nvSpPr>
        <p:spPr>
          <a:xfrm>
            <a:off x="1902882" y="344171"/>
            <a:ext cx="5298745" cy="77977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Valuable References</a:t>
            </a:r>
          </a:p>
        </p:txBody>
      </p:sp>
      <p:sp>
        <p:nvSpPr>
          <p:cNvPr id="14" name="TextBox 13">
            <a:extLst>
              <a:ext uri="{FF2B5EF4-FFF2-40B4-BE49-F238E27FC236}">
                <a16:creationId xmlns:a16="http://schemas.microsoft.com/office/drawing/2014/main" id="{96EC39AF-1D77-0962-9472-5E7D5ABEFD4B}"/>
              </a:ext>
            </a:extLst>
          </p:cNvPr>
          <p:cNvSpPr txBox="1"/>
          <p:nvPr/>
        </p:nvSpPr>
        <p:spPr>
          <a:xfrm>
            <a:off x="1323622" y="1009147"/>
            <a:ext cx="7467600" cy="5647700"/>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Lenses and Pinholes: What Does “In Focus” Mean?</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 brief and clear explanation about what it means to be “in focus”: </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https://www.physicsforums.com/insights/lenses-pinholes-focus-mean/</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  How a Pinhole Camera Works (Part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Excellent diagrams:</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 https://www.scratchapixel.com/lessons/3d-basic-rendering/3d-viewing-pinhole-camera</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  Real image: Collection of focus points made by converging light rays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We love the simple but insightful stick-figure:</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https://www.wikiwand.com/en/Real_image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4.  Your Eyes See Upside Down and Reversed</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Lucid explanation by an eye doctor (MD) relating human eye to a pinhole camera: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https://bceye.com/retinal-image-inverted-reversed/</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5.  Camera Obscura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history of this wondrous effect, including reference to a possible paleo-camera:</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 </a:t>
            </a: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8"/>
              </a:rPr>
              <a:t>https://en.wikipedia.org/wiki/Camera_obscura</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9"/>
              </a:rPr>
              <a:t>http://paleo-camera.com/archeo-optics/</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  Making, Measuring and Testing the “Optimal” Pinhole</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 thorough and playful journey through the technical details of pinhole photography:</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10"/>
              </a:rPr>
              <a:t>https://www.35mmc.com/26/10/2020/making-measuring-and-testing-the-optimal-pinhole-pinhole-adventures-part-3-by-sroyon/</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087917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Picture 10">
            <a:extLst>
              <a:ext uri="{FF2B5EF4-FFF2-40B4-BE49-F238E27FC236}">
                <a16:creationId xmlns:a16="http://schemas.microsoft.com/office/drawing/2014/main" id="{F5D51DA1-7A20-3ED5-388B-F99163FE534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314" y="119159"/>
            <a:ext cx="1106396" cy="1483359"/>
          </a:xfrm>
          <a:prstGeom prst="rect">
            <a:avLst/>
          </a:prstGeom>
          <a:ln w="12700">
            <a:miter lim="400000"/>
          </a:ln>
        </p:spPr>
      </p:pic>
      <p:sp>
        <p:nvSpPr>
          <p:cNvPr id="5" name="Oval 4">
            <a:extLst>
              <a:ext uri="{FF2B5EF4-FFF2-40B4-BE49-F238E27FC236}">
                <a16:creationId xmlns:a16="http://schemas.microsoft.com/office/drawing/2014/main" id="{CFBD8402-7A95-1D91-7079-FB7082A6D25F}"/>
              </a:ext>
            </a:extLst>
          </p:cNvPr>
          <p:cNvSpPr/>
          <p:nvPr/>
        </p:nvSpPr>
        <p:spPr>
          <a:xfrm>
            <a:off x="7924800" y="330246"/>
            <a:ext cx="1106396" cy="1061172"/>
          </a:xfrm>
          <a:prstGeom prst="ellipse">
            <a:avLst/>
          </a:prstGeom>
          <a:blipFill>
            <a:blip r:embed="rId3" cstate="email">
              <a:extLst>
                <a:ext uri="{28A0092B-C50C-407E-A947-70E740481C1C}">
                  <a14:useLocalDpi xmlns:a14="http://schemas.microsoft.com/office/drawing/2010/main"/>
                </a:ext>
              </a:extLst>
            </a:blip>
            <a:srcRect/>
            <a:stretch>
              <a:fillRect/>
            </a:stretch>
          </a:blipFill>
          <a:ln w="12700">
            <a:solidFill>
              <a:srgbClr val="9FE6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Slide Number Placeholder 16">
            <a:extLst>
              <a:ext uri="{FF2B5EF4-FFF2-40B4-BE49-F238E27FC236}">
                <a16:creationId xmlns:a16="http://schemas.microsoft.com/office/drawing/2014/main" id="{08441CD9-5FB1-5ABE-9257-B6D216B53DC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E00BF6-6337-4BA4-A033-88BB584A9638}"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8" name="Title 1">
            <a:extLst>
              <a:ext uri="{FF2B5EF4-FFF2-40B4-BE49-F238E27FC236}">
                <a16:creationId xmlns:a16="http://schemas.microsoft.com/office/drawing/2014/main" id="{2F7701E4-3F8A-C3A7-AF1B-BF9F08431B0E}"/>
              </a:ext>
            </a:extLst>
          </p:cNvPr>
          <p:cNvSpPr txBox="1">
            <a:spLocks/>
          </p:cNvSpPr>
          <p:nvPr/>
        </p:nvSpPr>
        <p:spPr>
          <a:xfrm>
            <a:off x="1487290" y="0"/>
            <a:ext cx="6285110" cy="77977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j-ea"/>
                <a:cs typeface="+mj-cs"/>
              </a:rPr>
              <a:t>Credits &amp; Acknowledgements</a:t>
            </a:r>
          </a:p>
        </p:txBody>
      </p:sp>
      <p:sp>
        <p:nvSpPr>
          <p:cNvPr id="14" name="TextBox 13">
            <a:extLst>
              <a:ext uri="{FF2B5EF4-FFF2-40B4-BE49-F238E27FC236}">
                <a16:creationId xmlns:a16="http://schemas.microsoft.com/office/drawing/2014/main" id="{96EC39AF-1D77-0962-9472-5E7D5ABEFD4B}"/>
              </a:ext>
            </a:extLst>
          </p:cNvPr>
          <p:cNvSpPr txBox="1"/>
          <p:nvPr/>
        </p:nvSpPr>
        <p:spPr>
          <a:xfrm>
            <a:off x="1199467" y="533402"/>
            <a:ext cx="7831730" cy="96180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Primary Authors of the Explanatory Presentations: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Cherilynn Morrow, Robert Bigelow, and Mike Zawaski</a:t>
            </a:r>
            <a:endPar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cherilynn.morrow@gmail.com</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arca965@gmail.com</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1600" b="0" i="0" u="sng" strike="noStrike" kern="1200" cap="none" spc="0" normalizeH="0" baseline="0" noProof="0" dirty="0">
                <a:ln>
                  <a:noFill/>
                </a:ln>
                <a:solidFill>
                  <a:prstClr val="black"/>
                </a:solidFill>
                <a:effectLst/>
                <a:uLnTx/>
                <a:uFillTx/>
                <a:latin typeface="Calibri" panose="020F0502020204030204"/>
                <a:ea typeface="+mn-ea"/>
                <a:cs typeface="+mn-cs"/>
                <a:hlinkClick r:id="rId6"/>
              </a:rPr>
              <a:t>mjzawaski@gmail.com</a:t>
            </a:r>
            <a:r>
              <a:rPr kumimoji="0" lang="en-US" sz="1600" b="0" i="0" u="sng"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 name="TextBox 1">
            <a:extLst>
              <a:ext uri="{FF2B5EF4-FFF2-40B4-BE49-F238E27FC236}">
                <a16:creationId xmlns:a16="http://schemas.microsoft.com/office/drawing/2014/main" id="{25F5EA4B-CAD1-D23D-99E9-49F2EE32D915}"/>
              </a:ext>
            </a:extLst>
          </p:cNvPr>
          <p:cNvSpPr txBox="1"/>
          <p:nvPr/>
        </p:nvSpPr>
        <p:spPr>
          <a:xfrm>
            <a:off x="1234097" y="6553202"/>
            <a:ext cx="699550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Thank you also to our web developer Don Kolinski for posting and updating our work on the PUNCH website.</a:t>
            </a:r>
          </a:p>
        </p:txBody>
      </p:sp>
      <p:sp>
        <p:nvSpPr>
          <p:cNvPr id="4" name="TextBox 3">
            <a:extLst>
              <a:ext uri="{FF2B5EF4-FFF2-40B4-BE49-F238E27FC236}">
                <a16:creationId xmlns:a16="http://schemas.microsoft.com/office/drawing/2014/main" id="{FFD02D31-BC38-9EF3-4C64-A8BCA008A051}"/>
              </a:ext>
            </a:extLst>
          </p:cNvPr>
          <p:cNvSpPr txBox="1"/>
          <p:nvPr/>
        </p:nvSpPr>
        <p:spPr>
          <a:xfrm>
            <a:off x="381000" y="1703978"/>
            <a:ext cx="8458200" cy="423962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Research &amp; Development Team for the </a:t>
            </a: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3-Hole PUNCH Pinhole Projector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Cherilynn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Morrow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(editor-in-chief, concept development, field testing, photos)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Robert Bigelow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(concept development, technical specifications, text reviewer, photos)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Briana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Ingermann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(graphic design, text developer, field testing, procurement of printing, photos)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Mike Zawaski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(reviewer/consultant on explanatory presentation, graphic support, photos)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Sanlyn</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Buxner</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(head of field testing and evaluation, photos)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Jason Trump, Nina Byers, Geoff Skelton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(text reviewer, field testing, reviewer of explanatory presentations)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Marisa Bevington &amp;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Marialis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Rosario Franco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(text reviewers, Spanish language translation)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GB Cornucopia, Bobbye Middendorf, Jeremy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Osowski</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Stacy Wolff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(text reviewers, field testers, photo collaborators)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Craig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DeForest</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(PUNCH PI, product review and approval, field tester)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Sarah Gibson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(PUNCH Project Scientist, product review and approval)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Nicki Viall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(PUNCH Mission Scientist, field tester, product review and approval)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Ronnie Killough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(PUNCH Program Manager, field tester)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Gilly Gilbert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(PUNCH Associate Investigator, field tester)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Countless others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(who participated in field testing events and gave us their feedback)</a:t>
            </a:r>
          </a:p>
        </p:txBody>
      </p:sp>
    </p:spTree>
    <p:extLst>
      <p:ext uri="{BB962C8B-B14F-4D97-AF65-F5344CB8AC3E}">
        <p14:creationId xmlns:p14="http://schemas.microsoft.com/office/powerpoint/2010/main" val="2927616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0AD8BB4-B99F-2483-EE17-5621D8C91B6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3500"/>
            <a:ext cx="9144000" cy="698500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0A6533D3-31CA-7EEB-8DDC-84962FA9C9E2}"/>
              </a:ext>
            </a:extLst>
          </p:cNvPr>
          <p:cNvSpPr txBox="1"/>
          <p:nvPr/>
        </p:nvSpPr>
        <p:spPr>
          <a:xfrm>
            <a:off x="7620000" y="6600925"/>
            <a:ext cx="16764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ea typeface="+mn-ea"/>
                <a:cs typeface="+mn-cs"/>
              </a:rPr>
              <a:t>Photo: Alan Friedman</a:t>
            </a:r>
          </a:p>
        </p:txBody>
      </p:sp>
      <p:sp>
        <p:nvSpPr>
          <p:cNvPr id="16" name="TextBox 15">
            <a:extLst>
              <a:ext uri="{FF2B5EF4-FFF2-40B4-BE49-F238E27FC236}">
                <a16:creationId xmlns:a16="http://schemas.microsoft.com/office/drawing/2014/main" id="{D3879F5F-987D-F0B2-EDF4-967588A99250}"/>
              </a:ext>
            </a:extLst>
          </p:cNvPr>
          <p:cNvSpPr txBox="1"/>
          <p:nvPr/>
        </p:nvSpPr>
        <p:spPr>
          <a:xfrm>
            <a:off x="9525" y="1638466"/>
            <a:ext cx="260032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ea typeface="+mn-ea"/>
                <a:cs typeface="+mn-cs"/>
              </a:rPr>
              <a:t>NASA PUNCH website: </a:t>
            </a:r>
            <a:r>
              <a:rPr kumimoji="0" lang="en-US" sz="1400" b="0" i="0" u="none" strike="noStrike" kern="1200" cap="none" spc="0" normalizeH="0" baseline="0" noProof="0" dirty="0">
                <a:ln>
                  <a:noFill/>
                </a:ln>
                <a:solidFill>
                  <a:srgbClr val="4BACC6">
                    <a:lumMod val="40000"/>
                    <a:lumOff val="60000"/>
                  </a:srgbClr>
                </a:solidFill>
                <a:effectLst/>
                <a:uLnTx/>
                <a:uFillTx/>
                <a:ea typeface="+mn-ea"/>
                <a:cs typeface="+mn-cs"/>
                <a:hlinkClick r:id="rId4">
                  <a:extLst>
                    <a:ext uri="{A12FA001-AC4F-418D-AE19-62706E023703}">
                      <ahyp:hlinkClr xmlns:ahyp="http://schemas.microsoft.com/office/drawing/2018/hyperlinkcolor" val="tx"/>
                    </a:ext>
                  </a:extLst>
                </a:hlinkClick>
              </a:rPr>
              <a:t>https://punch.space.swri.edu</a:t>
            </a:r>
            <a:r>
              <a:rPr kumimoji="0" lang="en-US" sz="1400" b="0" i="0" u="none" strike="noStrike" kern="1200" cap="none" spc="0" normalizeH="0" baseline="0" noProof="0" dirty="0">
                <a:ln>
                  <a:noFill/>
                </a:ln>
                <a:solidFill>
                  <a:srgbClr val="4BACC6">
                    <a:lumMod val="40000"/>
                    <a:lumOff val="60000"/>
                  </a:srgbClr>
                </a:solidFill>
                <a:effectLst/>
                <a:uLnTx/>
                <a:uFillTx/>
                <a:ea typeface="+mn-ea"/>
                <a:cs typeface="+mn-cs"/>
              </a:rPr>
              <a:t> </a:t>
            </a:r>
            <a:r>
              <a:rPr kumimoji="0" lang="en-US" sz="1400" b="0" i="0" u="none" strike="noStrike" kern="1200" cap="none" spc="0" normalizeH="0" baseline="0" noProof="0" dirty="0">
                <a:ln>
                  <a:noFill/>
                </a:ln>
                <a:solidFill>
                  <a:prstClr val="white"/>
                </a:solidFill>
                <a:effectLst/>
                <a:uLnTx/>
                <a:uFillTx/>
                <a:ea typeface="+mn-ea"/>
                <a:cs typeface="+mn-cs"/>
              </a:rPr>
              <a:t>/</a:t>
            </a:r>
          </a:p>
        </p:txBody>
      </p:sp>
      <p:pic>
        <p:nvPicPr>
          <p:cNvPr id="4100" name="Picture 4" descr="Attachments">
            <a:extLst>
              <a:ext uri="{FF2B5EF4-FFF2-40B4-BE49-F238E27FC236}">
                <a16:creationId xmlns:a16="http://schemas.microsoft.com/office/drawing/2014/main" id="{742C0A00-09D8-1BA0-B37F-C2F0B8170C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a:extLst>
              <a:ext uri="{FF2B5EF4-FFF2-40B4-BE49-F238E27FC236}">
                <a16:creationId xmlns:a16="http://schemas.microsoft.com/office/drawing/2014/main" id="{3E8882AC-9862-657F-94B1-8EA799754C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9EE8BF18-D6B7-F58B-61D7-A728E3ED4B19}"/>
              </a:ext>
            </a:extLst>
          </p:cNvPr>
          <p:cNvSpPr>
            <a:spLocks noGrp="1"/>
          </p:cNvSpPr>
          <p:nvPr>
            <p:ph type="sldNum" sz="quarter" idx="12"/>
          </p:nvPr>
        </p:nvSpPr>
        <p:spPr>
          <a:xfrm>
            <a:off x="6553200" y="632107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E00BF6-6337-4BA4-A033-88BB584A963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itle 1">
            <a:extLst>
              <a:ext uri="{FF2B5EF4-FFF2-40B4-BE49-F238E27FC236}">
                <a16:creationId xmlns:a16="http://schemas.microsoft.com/office/drawing/2014/main" id="{8490739F-B752-984E-3B71-C1EF7BA19A27}"/>
              </a:ext>
            </a:extLst>
          </p:cNvPr>
          <p:cNvSpPr txBox="1">
            <a:spLocks/>
          </p:cNvSpPr>
          <p:nvPr/>
        </p:nvSpPr>
        <p:spPr>
          <a:xfrm>
            <a:off x="2895600" y="361416"/>
            <a:ext cx="6162675" cy="23055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accent6">
                    <a:lumMod val="20000"/>
                    <a:lumOff val="80000"/>
                  </a:schemeClr>
                </a:solidFill>
              </a:rPr>
              <a:t>Please proceed to Section 4:</a:t>
            </a:r>
          </a:p>
          <a:p>
            <a:endParaRPr lang="en-US" sz="3600" b="1" dirty="0">
              <a:solidFill>
                <a:schemeClr val="accent6">
                  <a:lumMod val="20000"/>
                  <a:lumOff val="80000"/>
                </a:schemeClr>
              </a:solidFill>
            </a:endParaRPr>
          </a:p>
          <a:p>
            <a:r>
              <a:rPr lang="en-US" sz="3600" b="1" dirty="0">
                <a:solidFill>
                  <a:schemeClr val="accent6">
                    <a:lumMod val="20000"/>
                    <a:lumOff val="80000"/>
                  </a:schemeClr>
                </a:solidFill>
              </a:rPr>
              <a:t>Explaining and Understanding How Pinhole Imaging Happens</a:t>
            </a:r>
          </a:p>
        </p:txBody>
      </p:sp>
      <p:pic>
        <p:nvPicPr>
          <p:cNvPr id="5" name="Picture 10" descr="Picture 10">
            <a:extLst>
              <a:ext uri="{FF2B5EF4-FFF2-40B4-BE49-F238E27FC236}">
                <a16:creationId xmlns:a16="http://schemas.microsoft.com/office/drawing/2014/main" id="{6C0250B5-799C-9A99-CC1B-C580FFF91D4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81000" y="103311"/>
            <a:ext cx="1106396" cy="1483359"/>
          </a:xfrm>
          <a:prstGeom prst="rect">
            <a:avLst/>
          </a:prstGeom>
          <a:ln w="12700">
            <a:miter lim="400000"/>
          </a:ln>
        </p:spPr>
      </p:pic>
      <p:sp>
        <p:nvSpPr>
          <p:cNvPr id="6" name="TextBox 5">
            <a:extLst>
              <a:ext uri="{FF2B5EF4-FFF2-40B4-BE49-F238E27FC236}">
                <a16:creationId xmlns:a16="http://schemas.microsoft.com/office/drawing/2014/main" id="{332D5180-05E2-6502-BB18-FD2EBAA41EA5}"/>
              </a:ext>
            </a:extLst>
          </p:cNvPr>
          <p:cNvSpPr txBox="1"/>
          <p:nvPr/>
        </p:nvSpPr>
        <p:spPr>
          <a:xfrm>
            <a:off x="125583" y="5534561"/>
            <a:ext cx="4813203"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EEEEE"/>
                </a:solidFill>
                <a:effectLst/>
                <a:uLnTx/>
                <a:uFillTx/>
                <a:ea typeface="+mn-ea"/>
                <a:cs typeface="+mn-cs"/>
              </a:rPr>
              <a:t>Scan here </a:t>
            </a:r>
            <a:r>
              <a:rPr lang="en-US" sz="1400" dirty="0">
                <a:solidFill>
                  <a:srgbClr val="EEEEEE"/>
                </a:solidFill>
              </a:rPr>
              <a:t>to access all PUNCH Outreach products or visit: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400" b="1" i="0" u="none" strike="noStrike" kern="1200" cap="none" spc="0" normalizeH="0" baseline="0" noProof="0" dirty="0">
                <a:ln>
                  <a:noFill/>
                </a:ln>
                <a:solidFill>
                  <a:srgbClr val="93CDDD"/>
                </a:solidFill>
                <a:effectLst/>
                <a:uLnTx/>
                <a:uFillTx/>
                <a:ea typeface="+mn-ea"/>
                <a:cs typeface="+mn-cs"/>
                <a:hlinkClick r:id="rId7">
                  <a:extLst>
                    <a:ext uri="{A12FA001-AC4F-418D-AE19-62706E023703}">
                      <ahyp:hlinkClr xmlns:ahyp="http://schemas.microsoft.com/office/drawing/2018/hyperlinkcolor" val="tx"/>
                    </a:ext>
                  </a:extLst>
                </a:hlinkClick>
              </a:rPr>
              <a:t>https://punch.space.swri.edu/punch_outreach_products.php</a:t>
            </a:r>
            <a:endParaRPr kumimoji="0" lang="en-US" sz="1400" b="1" i="0" u="none" strike="noStrike" kern="1200" cap="none" spc="0" normalizeH="0" baseline="0" noProof="0" dirty="0">
              <a:ln>
                <a:noFill/>
              </a:ln>
              <a:solidFill>
                <a:srgbClr val="93CDDD"/>
              </a:solidFill>
              <a:effectLst/>
              <a:uLnTx/>
              <a:uFillTx/>
              <a:ea typeface="+mn-ea"/>
              <a:cs typeface="+mn-cs"/>
            </a:endParaRPr>
          </a:p>
          <a:p>
            <a:pPr>
              <a:defRPr/>
            </a:pPr>
            <a:r>
              <a:rPr lang="en-US" sz="1400" dirty="0">
                <a:solidFill>
                  <a:srgbClr val="EEEEEE"/>
                </a:solidFill>
              </a:rPr>
              <a:t>For questions or to request our 1-page monthly newsletter: Contact </a:t>
            </a:r>
            <a:r>
              <a:rPr lang="en-US" sz="1400" dirty="0">
                <a:solidFill>
                  <a:srgbClr val="93CDDD"/>
                </a:solidFill>
                <a:hlinkClick r:id="rId8">
                  <a:extLst>
                    <a:ext uri="{A12FA001-AC4F-418D-AE19-62706E023703}">
                      <ahyp:hlinkClr xmlns:ahyp="http://schemas.microsoft.com/office/drawing/2018/hyperlinkcolor" val="tx"/>
                    </a:ext>
                  </a:extLst>
                </a:hlinkClick>
              </a:rPr>
              <a:t>PUNCHOutreach@gmail.com</a:t>
            </a:r>
            <a:endParaRPr lang="en-US" sz="1400" dirty="0">
              <a:solidFill>
                <a:srgbClr val="93CDDD"/>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EEEEE"/>
                </a:solidFill>
                <a:effectLst/>
                <a:uLnTx/>
                <a:uFillTx/>
                <a:ea typeface="+mn-ea"/>
                <a:cs typeface="+mn-cs"/>
              </a:rPr>
              <a:t> </a:t>
            </a:r>
            <a:endParaRPr kumimoji="0" lang="en-US" sz="1400" b="1" i="0" u="none" strike="noStrike" kern="1200" cap="none" spc="0" normalizeH="0" baseline="0" noProof="0" dirty="0">
              <a:ln>
                <a:noFill/>
              </a:ln>
              <a:solidFill>
                <a:srgbClr val="93CDDD"/>
              </a:solidFill>
              <a:effectLst/>
              <a:uLnTx/>
              <a:uFillTx/>
              <a:ea typeface="+mn-ea"/>
              <a:cs typeface="+mn-cs"/>
            </a:endParaRPr>
          </a:p>
        </p:txBody>
      </p:sp>
      <p:pic>
        <p:nvPicPr>
          <p:cNvPr id="7" name="Picture 6" descr="A qr code with black and white squares&#10;&#10;Description automatically generated">
            <a:extLst>
              <a:ext uri="{FF2B5EF4-FFF2-40B4-BE49-F238E27FC236}">
                <a16:creationId xmlns:a16="http://schemas.microsoft.com/office/drawing/2014/main" id="{61E58823-CDF8-681F-D612-6AF34A869913}"/>
              </a:ext>
            </a:extLst>
          </p:cNvPr>
          <p:cNvPicPr>
            <a:picLocks noChangeAspect="1"/>
          </p:cNvPicPr>
          <p:nvPr/>
        </p:nvPicPr>
        <p:blipFill rotWithShape="1">
          <a:blip r:embed="rId9" cstate="print">
            <a:clrChange>
              <a:clrFrom>
                <a:srgbClr val="000000">
                  <a:alpha val="99608"/>
                </a:srgbClr>
              </a:clrFrom>
              <a:clrTo>
                <a:srgbClr val="000000">
                  <a:alpha val="0"/>
                </a:srgbClr>
              </a:clrTo>
            </a:clrChange>
            <a:extLst>
              <a:ext uri="{28A0092B-C50C-407E-A947-70E740481C1C}">
                <a14:useLocalDpi xmlns:a14="http://schemas.microsoft.com/office/drawing/2010/main" val="0"/>
              </a:ext>
            </a:extLst>
          </a:blip>
          <a:srcRect r="303"/>
          <a:stretch/>
        </p:blipFill>
        <p:spPr>
          <a:xfrm>
            <a:off x="192505" y="3581400"/>
            <a:ext cx="1946869" cy="1909656"/>
          </a:xfrm>
          <a:prstGeom prst="rect">
            <a:avLst/>
          </a:prstGeom>
        </p:spPr>
      </p:pic>
    </p:spTree>
    <p:extLst>
      <p:ext uri="{BB962C8B-B14F-4D97-AF65-F5344CB8AC3E}">
        <p14:creationId xmlns:p14="http://schemas.microsoft.com/office/powerpoint/2010/main" val="3216450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8511" y="201259"/>
            <a:ext cx="7772400" cy="1470025"/>
          </a:xfrm>
        </p:spPr>
        <p:txBody>
          <a:bodyPr/>
          <a:lstStyle/>
          <a:p>
            <a:r>
              <a:rPr lang="en-US" dirty="0"/>
              <a:t>[</a:t>
            </a:r>
            <a:r>
              <a:rPr lang="en-US" i="1" dirty="0"/>
              <a:t>Really</a:t>
            </a:r>
            <a:r>
              <a:rPr lang="en-US" dirty="0"/>
              <a:t>] Understanding </a:t>
            </a:r>
            <a:br>
              <a:rPr lang="en-US" dirty="0"/>
            </a:br>
            <a:r>
              <a:rPr lang="en-US" dirty="0"/>
              <a:t>Pinhole Projection of the Sun</a:t>
            </a:r>
          </a:p>
        </p:txBody>
      </p:sp>
      <p:grpSp>
        <p:nvGrpSpPr>
          <p:cNvPr id="5" name="Group 4">
            <a:extLst>
              <a:ext uri="{FF2B5EF4-FFF2-40B4-BE49-F238E27FC236}">
                <a16:creationId xmlns:a16="http://schemas.microsoft.com/office/drawing/2014/main" id="{D21253FA-60F8-B553-FA29-8D58352FC6F9}"/>
              </a:ext>
            </a:extLst>
          </p:cNvPr>
          <p:cNvGrpSpPr/>
          <p:nvPr/>
        </p:nvGrpSpPr>
        <p:grpSpPr>
          <a:xfrm>
            <a:off x="75760" y="113954"/>
            <a:ext cx="1263184" cy="2809693"/>
            <a:chOff x="110611" y="113946"/>
            <a:chExt cx="1263184" cy="2809693"/>
          </a:xfrm>
        </p:grpSpPr>
        <p:pic>
          <p:nvPicPr>
            <p:cNvPr id="8" name="Picture 10" descr="Picture 10">
              <a:extLst>
                <a:ext uri="{FF2B5EF4-FFF2-40B4-BE49-F238E27FC236}">
                  <a16:creationId xmlns:a16="http://schemas.microsoft.com/office/drawing/2014/main" id="{4B123094-8A5D-0109-98C1-D847BE13E30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9005" y="113946"/>
              <a:ext cx="1106396" cy="1483359"/>
            </a:xfrm>
            <a:prstGeom prst="rect">
              <a:avLst/>
            </a:prstGeom>
            <a:ln w="12700">
              <a:miter lim="400000"/>
            </a:ln>
          </p:spPr>
        </p:pic>
        <p:sp>
          <p:nvSpPr>
            <p:cNvPr id="7" name="TextBox 6">
              <a:extLst>
                <a:ext uri="{FF2B5EF4-FFF2-40B4-BE49-F238E27FC236}">
                  <a16:creationId xmlns:a16="http://schemas.microsoft.com/office/drawing/2014/main" id="{F3476A3E-D0F2-4029-2219-6FC95C364120}"/>
                </a:ext>
              </a:extLst>
            </p:cNvPr>
            <p:cNvSpPr txBox="1"/>
            <p:nvPr/>
          </p:nvSpPr>
          <p:spPr>
            <a:xfrm>
              <a:off x="110611" y="1600200"/>
              <a:ext cx="126318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ADADA">
                      <a:lumMod val="10000"/>
                    </a:srgbClr>
                  </a:solidFill>
                  <a:effectLst/>
                  <a:uLnTx/>
                  <a:uFillTx/>
                  <a:latin typeface="Tahoma"/>
                  <a:ea typeface="+mn-ea"/>
                  <a:cs typeface="Arial"/>
                </a:rPr>
                <a:t>Outreach for the </a:t>
              </a:r>
              <a:r>
                <a:rPr kumimoji="0" lang="en-US" sz="1600" b="1" i="0" u="none" strike="noStrike" kern="1200" cap="none" spc="0" normalizeH="0" baseline="0" noProof="0" dirty="0">
                  <a:ln>
                    <a:noFill/>
                  </a:ln>
                  <a:solidFill>
                    <a:srgbClr val="DADADA">
                      <a:lumMod val="10000"/>
                    </a:srgbClr>
                  </a:solidFill>
                  <a:effectLst/>
                  <a:uLnTx/>
                  <a:uFillTx/>
                  <a:latin typeface="Tahoma"/>
                  <a:ea typeface="+mn-ea"/>
                  <a:cs typeface="Arial"/>
                </a:rPr>
                <a:t>NASA</a:t>
              </a:r>
              <a:r>
                <a:rPr kumimoji="0" lang="en-US" sz="1600" b="0" i="0" u="none" strike="noStrike" kern="1200" cap="none" spc="0" normalizeH="0" baseline="0" noProof="0" dirty="0">
                  <a:ln>
                    <a:noFill/>
                  </a:ln>
                  <a:solidFill>
                    <a:srgbClr val="DADADA">
                      <a:lumMod val="10000"/>
                    </a:srgbClr>
                  </a:solidFill>
                  <a:effectLst/>
                  <a:uLnTx/>
                  <a:uFillTx/>
                  <a:latin typeface="Tahoma"/>
                  <a:ea typeface="+mn-ea"/>
                  <a:cs typeface="Arial"/>
                </a:rPr>
                <a:t> PUNCH mission</a:t>
              </a:r>
            </a:p>
          </p:txBody>
        </p:sp>
      </p:grpSp>
      <p:sp>
        <p:nvSpPr>
          <p:cNvPr id="10" name="Oval 9">
            <a:extLst>
              <a:ext uri="{FF2B5EF4-FFF2-40B4-BE49-F238E27FC236}">
                <a16:creationId xmlns:a16="http://schemas.microsoft.com/office/drawing/2014/main" id="{7D9CABAA-349D-D277-2B01-FB9A9DD4F1F6}"/>
              </a:ext>
            </a:extLst>
          </p:cNvPr>
          <p:cNvSpPr/>
          <p:nvPr/>
        </p:nvSpPr>
        <p:spPr>
          <a:xfrm>
            <a:off x="7883450" y="225745"/>
            <a:ext cx="1106396" cy="1061172"/>
          </a:xfrm>
          <a:prstGeom prst="ellipse">
            <a:avLst/>
          </a:prstGeom>
          <a:blipFill>
            <a:blip r:embed="rId3" cstate="email">
              <a:extLst>
                <a:ext uri="{28A0092B-C50C-407E-A947-70E740481C1C}">
                  <a14:useLocalDpi xmlns:a14="http://schemas.microsoft.com/office/drawing/2010/main"/>
                </a:ext>
              </a:extLst>
            </a:blip>
            <a:srcRect/>
            <a:stretch>
              <a:fillRect/>
            </a:stretch>
          </a:blipFill>
          <a:ln w="12700">
            <a:solidFill>
              <a:srgbClr val="9FE6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0B3DD84C-FA7F-8E7E-3DD0-2F13937D370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31644" y="1429792"/>
            <a:ext cx="958202" cy="925721"/>
          </a:xfrm>
          <a:prstGeom prst="rect">
            <a:avLst/>
          </a:prstGeom>
        </p:spPr>
      </p:pic>
      <p:sp>
        <p:nvSpPr>
          <p:cNvPr id="12" name="Subtitle 11">
            <a:extLst>
              <a:ext uri="{FF2B5EF4-FFF2-40B4-BE49-F238E27FC236}">
                <a16:creationId xmlns:a16="http://schemas.microsoft.com/office/drawing/2014/main" id="{E95B01FB-183A-8D91-1812-E147055AF2FD}"/>
              </a:ext>
            </a:extLst>
          </p:cNvPr>
          <p:cNvSpPr>
            <a:spLocks noGrp="1"/>
          </p:cNvSpPr>
          <p:nvPr>
            <p:ph type="subTitle" idx="1"/>
          </p:nvPr>
        </p:nvSpPr>
        <p:spPr>
          <a:xfrm>
            <a:off x="1422806" y="1608476"/>
            <a:ext cx="6543813" cy="426484"/>
          </a:xfrm>
        </p:spPr>
        <p:txBody>
          <a:bodyPr>
            <a:noAutofit/>
          </a:bodyPr>
          <a:lstStyle/>
          <a:p>
            <a:r>
              <a:rPr lang="en-US" sz="2400" dirty="0">
                <a:solidFill>
                  <a:schemeClr val="tx1"/>
                </a:solidFill>
              </a:rPr>
              <a:t>Follow along with our playful learning adventure! </a:t>
            </a:r>
          </a:p>
        </p:txBody>
      </p:sp>
      <p:sp>
        <p:nvSpPr>
          <p:cNvPr id="14" name="Rectangle 7">
            <a:extLst>
              <a:ext uri="{FF2B5EF4-FFF2-40B4-BE49-F238E27FC236}">
                <a16:creationId xmlns:a16="http://schemas.microsoft.com/office/drawing/2014/main" id="{360DB341-F989-B554-00F6-80C961D83C18}"/>
              </a:ext>
            </a:extLst>
          </p:cNvPr>
          <p:cNvSpPr>
            <a:spLocks noChangeArrowheads="1"/>
          </p:cNvSpPr>
          <p:nvPr/>
        </p:nvSpPr>
        <p:spPr bwMode="auto">
          <a:xfrm>
            <a:off x="3320892" y="5114000"/>
            <a:ext cx="290927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a:ea typeface="+mn-ea"/>
                <a:cs typeface="+mn-cs"/>
                <a:hlinkClick r:id="rId5"/>
              </a:rPr>
              <a:t>​https://tinyurl.com/PinholeFeedback </a:t>
            </a:r>
            <a:endParaRPr kumimoji="0" lang="en-US" altLang="en-US" sz="1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5" name="Picture 14" descr="Qr code&#10;&#10;Description automatically generated">
            <a:extLst>
              <a:ext uri="{FF2B5EF4-FFF2-40B4-BE49-F238E27FC236}">
                <a16:creationId xmlns:a16="http://schemas.microsoft.com/office/drawing/2014/main" id="{E3EB2410-D489-D8CE-EE9B-EE8346B875A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027237" y="3842717"/>
            <a:ext cx="1338885" cy="1338885"/>
          </a:xfrm>
          <a:prstGeom prst="rect">
            <a:avLst/>
          </a:prstGeom>
        </p:spPr>
      </p:pic>
      <p:sp>
        <p:nvSpPr>
          <p:cNvPr id="11" name="Slide Number Placeholder 10">
            <a:extLst>
              <a:ext uri="{FF2B5EF4-FFF2-40B4-BE49-F238E27FC236}">
                <a16:creationId xmlns:a16="http://schemas.microsoft.com/office/drawing/2014/main" id="{3F5B9DE8-8F5E-11E1-44B7-FBEE56FFE8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E00BF6-6337-4BA4-A033-88BB584A9638}"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pSp>
        <p:nvGrpSpPr>
          <p:cNvPr id="22" name="Group 21">
            <a:extLst>
              <a:ext uri="{FF2B5EF4-FFF2-40B4-BE49-F238E27FC236}">
                <a16:creationId xmlns:a16="http://schemas.microsoft.com/office/drawing/2014/main" id="{DDC2D5C6-5A82-F4AE-88AD-47DF20157184}"/>
              </a:ext>
            </a:extLst>
          </p:cNvPr>
          <p:cNvGrpSpPr/>
          <p:nvPr/>
        </p:nvGrpSpPr>
        <p:grpSpPr>
          <a:xfrm>
            <a:off x="808679" y="2273320"/>
            <a:ext cx="2743439" cy="4032278"/>
            <a:chOff x="1055737" y="2621200"/>
            <a:chExt cx="2743439" cy="4032278"/>
          </a:xfrm>
        </p:grpSpPr>
        <p:sp>
          <p:nvSpPr>
            <p:cNvPr id="23" name="Title 1">
              <a:extLst>
                <a:ext uri="{FF2B5EF4-FFF2-40B4-BE49-F238E27FC236}">
                  <a16:creationId xmlns:a16="http://schemas.microsoft.com/office/drawing/2014/main" id="{C7947E97-26CB-14E1-B863-0EAF24BBD260}"/>
                </a:ext>
              </a:extLst>
            </p:cNvPr>
            <p:cNvSpPr txBox="1">
              <a:spLocks/>
            </p:cNvSpPr>
            <p:nvPr/>
          </p:nvSpPr>
          <p:spPr>
            <a:xfrm>
              <a:off x="1917275" y="6356356"/>
              <a:ext cx="1020365" cy="2971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j-ea"/>
                  <a:cs typeface="+mj-cs"/>
                </a:rPr>
                <a:t>FRONT</a:t>
              </a:r>
            </a:p>
          </p:txBody>
        </p:sp>
        <p:pic>
          <p:nvPicPr>
            <p:cNvPr id="24" name="Picture 23">
              <a:extLst>
                <a:ext uri="{FF2B5EF4-FFF2-40B4-BE49-F238E27FC236}">
                  <a16:creationId xmlns:a16="http://schemas.microsoft.com/office/drawing/2014/main" id="{D683E7E2-AF90-A55B-DA03-71ABC56DB84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55737" y="2621200"/>
              <a:ext cx="2743439" cy="3735156"/>
            </a:xfrm>
            <a:prstGeom prst="rect">
              <a:avLst/>
            </a:prstGeom>
          </p:spPr>
        </p:pic>
      </p:grpSp>
      <p:sp>
        <p:nvSpPr>
          <p:cNvPr id="6" name="Subtitle 11">
            <a:extLst>
              <a:ext uri="{FF2B5EF4-FFF2-40B4-BE49-F238E27FC236}">
                <a16:creationId xmlns:a16="http://schemas.microsoft.com/office/drawing/2014/main" id="{F3BF60BA-0E4E-8E21-8D1D-C5E5462E25FC}"/>
              </a:ext>
            </a:extLst>
          </p:cNvPr>
          <p:cNvSpPr txBox="1">
            <a:spLocks/>
          </p:cNvSpPr>
          <p:nvPr/>
        </p:nvSpPr>
        <p:spPr>
          <a:xfrm>
            <a:off x="3487558" y="2157262"/>
            <a:ext cx="2552453" cy="185947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60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And </a:t>
            </a:r>
            <a:r>
              <a:rPr kumimoji="0" lang="en-US" sz="1600" b="1" i="0" u="none" strike="noStrike" kern="1200" cap="none" spc="0" normalizeH="0" baseline="0" noProof="0" dirty="0">
                <a:ln>
                  <a:noFill/>
                </a:ln>
                <a:solidFill>
                  <a:prstClr val="black"/>
                </a:solidFill>
                <a:effectLst/>
                <a:uLnTx/>
                <a:uFillTx/>
                <a:latin typeface="Calibri"/>
                <a:ea typeface="+mn-ea"/>
                <a:cs typeface="+mn-cs"/>
              </a:rPr>
              <a:t>PLEASE</a:t>
            </a:r>
            <a:r>
              <a:rPr kumimoji="0" lang="en-US" sz="1600" b="0" i="0" u="none" strike="noStrike" kern="1200" cap="none" spc="0" normalizeH="0" baseline="0" noProof="0" dirty="0">
                <a:ln>
                  <a:noFill/>
                </a:ln>
                <a:solidFill>
                  <a:prstClr val="black"/>
                </a:solidFill>
                <a:effectLst/>
                <a:uLnTx/>
                <a:uFillTx/>
                <a:latin typeface="Calibri"/>
                <a:ea typeface="+mn-ea"/>
                <a:cs typeface="+mn-cs"/>
              </a:rPr>
              <a:t> give us feedback on these questions at the link below:</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Insights gained?</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Remaining questions?</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Ideas for improvements?</a:t>
            </a:r>
          </a:p>
        </p:txBody>
      </p:sp>
      <p:grpSp>
        <p:nvGrpSpPr>
          <p:cNvPr id="40" name="Group 39">
            <a:extLst>
              <a:ext uri="{FF2B5EF4-FFF2-40B4-BE49-F238E27FC236}">
                <a16:creationId xmlns:a16="http://schemas.microsoft.com/office/drawing/2014/main" id="{877279C5-6AA9-BD4B-9521-0F6E180A9442}"/>
              </a:ext>
            </a:extLst>
          </p:cNvPr>
          <p:cNvGrpSpPr/>
          <p:nvPr/>
        </p:nvGrpSpPr>
        <p:grpSpPr>
          <a:xfrm>
            <a:off x="5925371" y="2355513"/>
            <a:ext cx="2837629" cy="3975774"/>
            <a:chOff x="5791200" y="2355511"/>
            <a:chExt cx="2837629" cy="4045287"/>
          </a:xfrm>
        </p:grpSpPr>
        <p:sp>
          <p:nvSpPr>
            <p:cNvPr id="17" name="Title 1">
              <a:extLst>
                <a:ext uri="{FF2B5EF4-FFF2-40B4-BE49-F238E27FC236}">
                  <a16:creationId xmlns:a16="http://schemas.microsoft.com/office/drawing/2014/main" id="{41B8E0C8-49D1-96D4-2902-2FF6EDB7402B}"/>
                </a:ext>
              </a:extLst>
            </p:cNvPr>
            <p:cNvSpPr txBox="1">
              <a:spLocks/>
            </p:cNvSpPr>
            <p:nvPr/>
          </p:nvSpPr>
          <p:spPr>
            <a:xfrm>
              <a:off x="6723829" y="6103676"/>
              <a:ext cx="1020365" cy="2971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j-ea"/>
                  <a:cs typeface="+mj-cs"/>
                </a:rPr>
                <a:t>BACK</a:t>
              </a:r>
            </a:p>
          </p:txBody>
        </p:sp>
        <p:pic>
          <p:nvPicPr>
            <p:cNvPr id="38" name="Picture 37">
              <a:extLst>
                <a:ext uri="{FF2B5EF4-FFF2-40B4-BE49-F238E27FC236}">
                  <a16:creationId xmlns:a16="http://schemas.microsoft.com/office/drawing/2014/main" id="{65BCBA1B-B2F1-C58B-F220-74C1E8D40FD1}"/>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5791200" y="2355511"/>
              <a:ext cx="2837629" cy="3708374"/>
            </a:xfrm>
            <a:prstGeom prst="rect">
              <a:avLst/>
            </a:prstGeom>
          </p:spPr>
        </p:pic>
      </p:grpSp>
      <p:sp>
        <p:nvSpPr>
          <p:cNvPr id="4" name="TextBox 3">
            <a:extLst>
              <a:ext uri="{FF2B5EF4-FFF2-40B4-BE49-F238E27FC236}">
                <a16:creationId xmlns:a16="http://schemas.microsoft.com/office/drawing/2014/main" id="{3B4AE76F-9C9F-57D0-B362-0F458E4EA03D}"/>
              </a:ext>
            </a:extLst>
          </p:cNvPr>
          <p:cNvSpPr txBox="1"/>
          <p:nvPr/>
        </p:nvSpPr>
        <p:spPr>
          <a:xfrm>
            <a:off x="3380793" y="5562600"/>
            <a:ext cx="2492286" cy="1107996"/>
          </a:xfrm>
          <a:prstGeom prst="rect">
            <a:avLst/>
          </a:prstGeom>
          <a:solidFill>
            <a:srgbClr val="D9FFFF"/>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MARK 3 Version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Final Release for use up to and including the Annular Eclipse on 14 Oct 2023</a:t>
            </a:r>
          </a:p>
        </p:txBody>
      </p:sp>
    </p:spTree>
    <p:extLst>
      <p:ext uri="{BB962C8B-B14F-4D97-AF65-F5344CB8AC3E}">
        <p14:creationId xmlns:p14="http://schemas.microsoft.com/office/powerpoint/2010/main" val="1886498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8944" y="201259"/>
            <a:ext cx="6509653" cy="1161465"/>
          </a:xfrm>
        </p:spPr>
        <p:txBody>
          <a:bodyPr>
            <a:noAutofit/>
          </a:bodyPr>
          <a:lstStyle/>
          <a:p>
            <a:r>
              <a:rPr lang="en-US" sz="3600" dirty="0"/>
              <a:t>Essential viewing: </a:t>
            </a:r>
            <a:br>
              <a:rPr lang="en-US" sz="2800" dirty="0"/>
            </a:br>
            <a:r>
              <a:rPr lang="en-US" sz="2800" dirty="0">
                <a:hlinkClick r:id="rId2"/>
              </a:rPr>
              <a:t>6-minute “how-to-facilitate” video</a:t>
            </a:r>
            <a:br>
              <a:rPr lang="en-US" sz="2800" dirty="0"/>
            </a:br>
            <a:r>
              <a:rPr lang="en-US" sz="1600" dirty="0"/>
              <a:t>[ </a:t>
            </a:r>
            <a:r>
              <a:rPr lang="en-US" sz="1600" dirty="0">
                <a:hlinkClick r:id="rId2"/>
              </a:rPr>
              <a:t>https://punch.space.swri.edu/punch_outreach_pinholeprojector.php</a:t>
            </a:r>
            <a:r>
              <a:rPr lang="en-US" sz="1600" dirty="0"/>
              <a:t> ]</a:t>
            </a:r>
            <a:endParaRPr lang="en-US" sz="2800" dirty="0"/>
          </a:p>
        </p:txBody>
      </p:sp>
      <p:grpSp>
        <p:nvGrpSpPr>
          <p:cNvPr id="5" name="Group 4">
            <a:extLst>
              <a:ext uri="{FF2B5EF4-FFF2-40B4-BE49-F238E27FC236}">
                <a16:creationId xmlns:a16="http://schemas.microsoft.com/office/drawing/2014/main" id="{D21253FA-60F8-B553-FA29-8D58352FC6F9}"/>
              </a:ext>
            </a:extLst>
          </p:cNvPr>
          <p:cNvGrpSpPr/>
          <p:nvPr/>
        </p:nvGrpSpPr>
        <p:grpSpPr>
          <a:xfrm>
            <a:off x="75760" y="113954"/>
            <a:ext cx="1263184" cy="2809693"/>
            <a:chOff x="110611" y="113946"/>
            <a:chExt cx="1263184" cy="2809693"/>
          </a:xfrm>
        </p:grpSpPr>
        <p:pic>
          <p:nvPicPr>
            <p:cNvPr id="8" name="Picture 10" descr="Picture 10">
              <a:extLst>
                <a:ext uri="{FF2B5EF4-FFF2-40B4-BE49-F238E27FC236}">
                  <a16:creationId xmlns:a16="http://schemas.microsoft.com/office/drawing/2014/main" id="{4B123094-8A5D-0109-98C1-D847BE13E30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9005" y="113946"/>
              <a:ext cx="1106396" cy="1483359"/>
            </a:xfrm>
            <a:prstGeom prst="rect">
              <a:avLst/>
            </a:prstGeom>
            <a:ln w="12700">
              <a:miter lim="400000"/>
            </a:ln>
          </p:spPr>
        </p:pic>
        <p:sp>
          <p:nvSpPr>
            <p:cNvPr id="7" name="TextBox 6">
              <a:extLst>
                <a:ext uri="{FF2B5EF4-FFF2-40B4-BE49-F238E27FC236}">
                  <a16:creationId xmlns:a16="http://schemas.microsoft.com/office/drawing/2014/main" id="{F3476A3E-D0F2-4029-2219-6FC95C364120}"/>
                </a:ext>
              </a:extLst>
            </p:cNvPr>
            <p:cNvSpPr txBox="1"/>
            <p:nvPr/>
          </p:nvSpPr>
          <p:spPr>
            <a:xfrm>
              <a:off x="110611" y="1600200"/>
              <a:ext cx="126318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ADADA">
                      <a:lumMod val="10000"/>
                    </a:srgbClr>
                  </a:solidFill>
                  <a:effectLst/>
                  <a:uLnTx/>
                  <a:uFillTx/>
                  <a:latin typeface="Tahoma"/>
                  <a:ea typeface="+mn-ea"/>
                  <a:cs typeface="Arial"/>
                </a:rPr>
                <a:t>Outreach for the </a:t>
              </a:r>
              <a:r>
                <a:rPr kumimoji="0" lang="en-US" sz="1600" b="1" i="0" u="none" strike="noStrike" kern="1200" cap="none" spc="0" normalizeH="0" baseline="0" noProof="0" dirty="0">
                  <a:ln>
                    <a:noFill/>
                  </a:ln>
                  <a:solidFill>
                    <a:srgbClr val="DADADA">
                      <a:lumMod val="10000"/>
                    </a:srgbClr>
                  </a:solidFill>
                  <a:effectLst/>
                  <a:uLnTx/>
                  <a:uFillTx/>
                  <a:latin typeface="Tahoma"/>
                  <a:ea typeface="+mn-ea"/>
                  <a:cs typeface="Arial"/>
                </a:rPr>
                <a:t>NASA</a:t>
              </a:r>
              <a:r>
                <a:rPr kumimoji="0" lang="en-US" sz="1600" b="0" i="0" u="none" strike="noStrike" kern="1200" cap="none" spc="0" normalizeH="0" baseline="0" noProof="0" dirty="0">
                  <a:ln>
                    <a:noFill/>
                  </a:ln>
                  <a:solidFill>
                    <a:srgbClr val="DADADA">
                      <a:lumMod val="10000"/>
                    </a:srgbClr>
                  </a:solidFill>
                  <a:effectLst/>
                  <a:uLnTx/>
                  <a:uFillTx/>
                  <a:latin typeface="Tahoma"/>
                  <a:ea typeface="+mn-ea"/>
                  <a:cs typeface="Arial"/>
                </a:rPr>
                <a:t> PUNCH mission</a:t>
              </a:r>
            </a:p>
          </p:txBody>
        </p:sp>
      </p:grpSp>
      <p:sp>
        <p:nvSpPr>
          <p:cNvPr id="10" name="Oval 9">
            <a:extLst>
              <a:ext uri="{FF2B5EF4-FFF2-40B4-BE49-F238E27FC236}">
                <a16:creationId xmlns:a16="http://schemas.microsoft.com/office/drawing/2014/main" id="{7D9CABAA-349D-D277-2B01-FB9A9DD4F1F6}"/>
              </a:ext>
            </a:extLst>
          </p:cNvPr>
          <p:cNvSpPr/>
          <p:nvPr/>
        </p:nvSpPr>
        <p:spPr>
          <a:xfrm>
            <a:off x="7883450" y="225745"/>
            <a:ext cx="1106396" cy="1061172"/>
          </a:xfrm>
          <a:prstGeom prst="ellipse">
            <a:avLst/>
          </a:prstGeom>
          <a:blipFill>
            <a:blip r:embed="rId4" cstate="email">
              <a:extLst>
                <a:ext uri="{28A0092B-C50C-407E-A947-70E740481C1C}">
                  <a14:useLocalDpi xmlns:a14="http://schemas.microsoft.com/office/drawing/2010/main"/>
                </a:ext>
              </a:extLst>
            </a:blip>
            <a:srcRect/>
            <a:stretch>
              <a:fillRect/>
            </a:stretch>
          </a:blipFill>
          <a:ln w="12700">
            <a:solidFill>
              <a:srgbClr val="9FE6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Slide Number Placeholder 10">
            <a:extLst>
              <a:ext uri="{FF2B5EF4-FFF2-40B4-BE49-F238E27FC236}">
                <a16:creationId xmlns:a16="http://schemas.microsoft.com/office/drawing/2014/main" id="{3F5B9DE8-8F5E-11E1-44B7-FBEE56FFE8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E00BF6-6337-4BA4-A033-88BB584A9638}"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B2458529-400A-DA05-6FDB-5788B80A8E42}"/>
              </a:ext>
            </a:extLst>
          </p:cNvPr>
          <p:cNvPicPr>
            <a:picLocks noChangeAspect="1"/>
          </p:cNvPicPr>
          <p:nvPr/>
        </p:nvPicPr>
        <p:blipFill>
          <a:blip r:embed="rId5"/>
          <a:stretch>
            <a:fillRect/>
          </a:stretch>
        </p:blipFill>
        <p:spPr>
          <a:xfrm>
            <a:off x="1417338" y="1452907"/>
            <a:ext cx="7139377" cy="4962894"/>
          </a:xfrm>
          <a:prstGeom prst="rect">
            <a:avLst/>
          </a:prstGeom>
        </p:spPr>
      </p:pic>
      <p:sp>
        <p:nvSpPr>
          <p:cNvPr id="18" name="Oval 17">
            <a:extLst>
              <a:ext uri="{FF2B5EF4-FFF2-40B4-BE49-F238E27FC236}">
                <a16:creationId xmlns:a16="http://schemas.microsoft.com/office/drawing/2014/main" id="{4BED94A6-0CE3-B540-B7BA-1422ADA012FB}"/>
              </a:ext>
            </a:extLst>
          </p:cNvPr>
          <p:cNvSpPr/>
          <p:nvPr/>
        </p:nvSpPr>
        <p:spPr>
          <a:xfrm>
            <a:off x="914400" y="4953000"/>
            <a:ext cx="8075446" cy="1791046"/>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263818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21253FA-60F8-B553-FA29-8D58352FC6F9}"/>
              </a:ext>
            </a:extLst>
          </p:cNvPr>
          <p:cNvGrpSpPr/>
          <p:nvPr/>
        </p:nvGrpSpPr>
        <p:grpSpPr>
          <a:xfrm>
            <a:off x="75760" y="113954"/>
            <a:ext cx="1263184" cy="2809693"/>
            <a:chOff x="110611" y="113946"/>
            <a:chExt cx="1263184" cy="2809693"/>
          </a:xfrm>
        </p:grpSpPr>
        <p:pic>
          <p:nvPicPr>
            <p:cNvPr id="8" name="Picture 10" descr="Picture 10">
              <a:extLst>
                <a:ext uri="{FF2B5EF4-FFF2-40B4-BE49-F238E27FC236}">
                  <a16:creationId xmlns:a16="http://schemas.microsoft.com/office/drawing/2014/main" id="{4B123094-8A5D-0109-98C1-D847BE13E30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9005" y="113946"/>
              <a:ext cx="1106396" cy="1483359"/>
            </a:xfrm>
            <a:prstGeom prst="rect">
              <a:avLst/>
            </a:prstGeom>
            <a:ln w="12700">
              <a:miter lim="400000"/>
            </a:ln>
          </p:spPr>
        </p:pic>
        <p:sp>
          <p:nvSpPr>
            <p:cNvPr id="7" name="TextBox 6">
              <a:extLst>
                <a:ext uri="{FF2B5EF4-FFF2-40B4-BE49-F238E27FC236}">
                  <a16:creationId xmlns:a16="http://schemas.microsoft.com/office/drawing/2014/main" id="{F3476A3E-D0F2-4029-2219-6FC95C364120}"/>
                </a:ext>
              </a:extLst>
            </p:cNvPr>
            <p:cNvSpPr txBox="1"/>
            <p:nvPr/>
          </p:nvSpPr>
          <p:spPr>
            <a:xfrm>
              <a:off x="110611" y="1600200"/>
              <a:ext cx="126318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ADADA">
                      <a:lumMod val="10000"/>
                    </a:srgbClr>
                  </a:solidFill>
                  <a:effectLst/>
                  <a:uLnTx/>
                  <a:uFillTx/>
                  <a:latin typeface="Tahoma"/>
                  <a:ea typeface="+mn-ea"/>
                  <a:cs typeface="Arial"/>
                </a:rPr>
                <a:t>Outreach for the </a:t>
              </a:r>
              <a:r>
                <a:rPr kumimoji="0" lang="en-US" sz="1600" b="1" i="0" u="none" strike="noStrike" kern="1200" cap="none" spc="0" normalizeH="0" baseline="0" noProof="0" dirty="0">
                  <a:ln>
                    <a:noFill/>
                  </a:ln>
                  <a:solidFill>
                    <a:srgbClr val="DADADA">
                      <a:lumMod val="10000"/>
                    </a:srgbClr>
                  </a:solidFill>
                  <a:effectLst/>
                  <a:uLnTx/>
                  <a:uFillTx/>
                  <a:latin typeface="Tahoma"/>
                  <a:ea typeface="+mn-ea"/>
                  <a:cs typeface="Arial"/>
                </a:rPr>
                <a:t>NASA</a:t>
              </a:r>
              <a:r>
                <a:rPr kumimoji="0" lang="en-US" sz="1600" b="0" i="0" u="none" strike="noStrike" kern="1200" cap="none" spc="0" normalizeH="0" baseline="0" noProof="0" dirty="0">
                  <a:ln>
                    <a:noFill/>
                  </a:ln>
                  <a:solidFill>
                    <a:srgbClr val="DADADA">
                      <a:lumMod val="10000"/>
                    </a:srgbClr>
                  </a:solidFill>
                  <a:effectLst/>
                  <a:uLnTx/>
                  <a:uFillTx/>
                  <a:latin typeface="Tahoma"/>
                  <a:ea typeface="+mn-ea"/>
                  <a:cs typeface="Arial"/>
                </a:rPr>
                <a:t> PUNCH mission</a:t>
              </a:r>
            </a:p>
          </p:txBody>
        </p:sp>
      </p:grpSp>
      <p:sp>
        <p:nvSpPr>
          <p:cNvPr id="10" name="Oval 9">
            <a:extLst>
              <a:ext uri="{FF2B5EF4-FFF2-40B4-BE49-F238E27FC236}">
                <a16:creationId xmlns:a16="http://schemas.microsoft.com/office/drawing/2014/main" id="{7D9CABAA-349D-D277-2B01-FB9A9DD4F1F6}"/>
              </a:ext>
            </a:extLst>
          </p:cNvPr>
          <p:cNvSpPr/>
          <p:nvPr/>
        </p:nvSpPr>
        <p:spPr>
          <a:xfrm>
            <a:off x="7883450" y="225745"/>
            <a:ext cx="1106396" cy="1061172"/>
          </a:xfrm>
          <a:prstGeom prst="ellipse">
            <a:avLst/>
          </a:prstGeom>
          <a:blipFill>
            <a:blip r:embed="rId3" cstate="email">
              <a:extLst>
                <a:ext uri="{28A0092B-C50C-407E-A947-70E740481C1C}">
                  <a14:useLocalDpi xmlns:a14="http://schemas.microsoft.com/office/drawing/2010/main"/>
                </a:ext>
              </a:extLst>
            </a:blip>
            <a:srcRect/>
            <a:stretch>
              <a:fillRect/>
            </a:stretch>
          </a:blipFill>
          <a:ln w="12700">
            <a:solidFill>
              <a:srgbClr val="9FE6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 name="Slide Number Placeholder 1">
            <a:extLst>
              <a:ext uri="{FF2B5EF4-FFF2-40B4-BE49-F238E27FC236}">
                <a16:creationId xmlns:a16="http://schemas.microsoft.com/office/drawing/2014/main" id="{0AC5EFD9-CF27-454D-E518-EC69FDBF0007}"/>
              </a:ext>
            </a:extLst>
          </p:cNvPr>
          <p:cNvSpPr>
            <a:spLocks noGrp="1"/>
          </p:cNvSpPr>
          <p:nvPr>
            <p:ph type="sldNum" sz="quarter" idx="12"/>
          </p:nvPr>
        </p:nvSpPr>
        <p:spPr>
          <a:xfrm>
            <a:off x="6924670" y="6453812"/>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9B8A07-0C97-4C61-9F55-26B2D75D9423}"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5D931265-6118-170D-B6CD-FFB76D4B57C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78795" y="1275633"/>
            <a:ext cx="1483605" cy="1433313"/>
          </a:xfrm>
          <a:prstGeom prst="rect">
            <a:avLst/>
          </a:prstGeom>
        </p:spPr>
      </p:pic>
      <p:sp>
        <p:nvSpPr>
          <p:cNvPr id="11" name="TextBox 10">
            <a:extLst>
              <a:ext uri="{FF2B5EF4-FFF2-40B4-BE49-F238E27FC236}">
                <a16:creationId xmlns:a16="http://schemas.microsoft.com/office/drawing/2014/main" id="{21270F50-AF84-A86B-463C-592FAA7D048A}"/>
              </a:ext>
            </a:extLst>
          </p:cNvPr>
          <p:cNvSpPr txBox="1"/>
          <p:nvPr/>
        </p:nvSpPr>
        <p:spPr>
          <a:xfrm>
            <a:off x="4322877" y="1216274"/>
            <a:ext cx="2540824" cy="141577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Introducing Bhanu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[BAH-noo]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Bhanu means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“ray of light”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in Sanskrit </a:t>
            </a:r>
          </a:p>
        </p:txBody>
      </p:sp>
      <p:sp>
        <p:nvSpPr>
          <p:cNvPr id="21" name="Subtitle 5">
            <a:extLst>
              <a:ext uri="{FF2B5EF4-FFF2-40B4-BE49-F238E27FC236}">
                <a16:creationId xmlns:a16="http://schemas.microsoft.com/office/drawing/2014/main" id="{3A6C77F8-4E4C-0E0F-0FEC-A3E08E82188B}"/>
              </a:ext>
            </a:extLst>
          </p:cNvPr>
          <p:cNvSpPr>
            <a:spLocks noGrp="1"/>
          </p:cNvSpPr>
          <p:nvPr>
            <p:ph type="subTitle" idx="1"/>
          </p:nvPr>
        </p:nvSpPr>
        <p:spPr>
          <a:xfrm>
            <a:off x="1217446" y="2670765"/>
            <a:ext cx="7772400" cy="377935"/>
          </a:xfrm>
        </p:spPr>
        <p:txBody>
          <a:bodyPr>
            <a:normAutofit/>
          </a:bodyPr>
          <a:lstStyle/>
          <a:p>
            <a:pPr algn="l"/>
            <a:r>
              <a:rPr lang="en-US" sz="1800" b="1" dirty="0"/>
              <a:t>Bhanu helps guide our way through these Sections. You are in </a:t>
            </a:r>
            <a:r>
              <a:rPr lang="en-US" sz="1800" b="1" dirty="0">
                <a:highlight>
                  <a:srgbClr val="FFFF00"/>
                </a:highlight>
              </a:rPr>
              <a:t>Section 3 of 5</a:t>
            </a:r>
            <a:r>
              <a:rPr lang="en-US" sz="1800" b="1" dirty="0"/>
              <a:t>.</a:t>
            </a:r>
          </a:p>
        </p:txBody>
      </p:sp>
      <p:graphicFrame>
        <p:nvGraphicFramePr>
          <p:cNvPr id="12" name="Table 11">
            <a:extLst>
              <a:ext uri="{FF2B5EF4-FFF2-40B4-BE49-F238E27FC236}">
                <a16:creationId xmlns:a16="http://schemas.microsoft.com/office/drawing/2014/main" id="{4F2A3C68-9FFC-3C72-93AC-B51C63545313}"/>
              </a:ext>
            </a:extLst>
          </p:cNvPr>
          <p:cNvGraphicFramePr>
            <a:graphicFrameLocks noGrp="1"/>
          </p:cNvGraphicFramePr>
          <p:nvPr>
            <p:extLst>
              <p:ext uri="{D42A27DB-BD31-4B8C-83A1-F6EECF244321}">
                <p14:modId xmlns:p14="http://schemas.microsoft.com/office/powerpoint/2010/main" val="748862344"/>
              </p:ext>
            </p:extLst>
          </p:nvPr>
        </p:nvGraphicFramePr>
        <p:xfrm>
          <a:off x="1133669" y="3001395"/>
          <a:ext cx="7508977" cy="3546864"/>
        </p:xfrm>
        <a:graphic>
          <a:graphicData uri="http://schemas.openxmlformats.org/drawingml/2006/table">
            <a:tbl>
              <a:tblPr bandRow="1">
                <a:tableStyleId>{00A15C55-8517-42AA-B614-E9B94910E393}</a:tableStyleId>
              </a:tblPr>
              <a:tblGrid>
                <a:gridCol w="766747">
                  <a:extLst>
                    <a:ext uri="{9D8B030D-6E8A-4147-A177-3AD203B41FA5}">
                      <a16:colId xmlns:a16="http://schemas.microsoft.com/office/drawing/2014/main" val="2820473866"/>
                    </a:ext>
                  </a:extLst>
                </a:gridCol>
                <a:gridCol w="2406703">
                  <a:extLst>
                    <a:ext uri="{9D8B030D-6E8A-4147-A177-3AD203B41FA5}">
                      <a16:colId xmlns:a16="http://schemas.microsoft.com/office/drawing/2014/main" val="4062046482"/>
                    </a:ext>
                  </a:extLst>
                </a:gridCol>
                <a:gridCol w="4335527">
                  <a:extLst>
                    <a:ext uri="{9D8B030D-6E8A-4147-A177-3AD203B41FA5}">
                      <a16:colId xmlns:a16="http://schemas.microsoft.com/office/drawing/2014/main" val="2437011876"/>
                    </a:ext>
                  </a:extLst>
                </a:gridCol>
              </a:tblGrid>
              <a:tr h="413776">
                <a:tc>
                  <a:txBody>
                    <a:bodyPr/>
                    <a:lstStyle/>
                    <a:p>
                      <a:pPr marL="0" marR="0">
                        <a:lnSpc>
                          <a:spcPct val="107000"/>
                        </a:lnSpc>
                        <a:spcBef>
                          <a:spcPts val="0"/>
                        </a:spcBef>
                        <a:spcAft>
                          <a:spcPts val="800"/>
                        </a:spcAft>
                      </a:pPr>
                      <a:r>
                        <a:rPr lang="en-US" sz="1400" b="1" dirty="0">
                          <a:effectLst/>
                        </a:rPr>
                        <a:t>Section</a:t>
                      </a:r>
                      <a:endParaRPr lang="en-US" sz="1400" b="1"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4FB"/>
                    </a:solidFill>
                  </a:tcPr>
                </a:tc>
                <a:tc>
                  <a:txBody>
                    <a:bodyPr/>
                    <a:lstStyle/>
                    <a:p>
                      <a:pPr marL="0" marR="0">
                        <a:lnSpc>
                          <a:spcPct val="107000"/>
                        </a:lnSpc>
                        <a:spcBef>
                          <a:spcPts val="0"/>
                        </a:spcBef>
                        <a:spcAft>
                          <a:spcPts val="800"/>
                        </a:spcAft>
                      </a:pPr>
                      <a:r>
                        <a:rPr lang="en-US" sz="1400" b="1" dirty="0">
                          <a:effectLst/>
                        </a:rPr>
                        <a:t>Title of Section</a:t>
                      </a:r>
                      <a:endParaRPr lang="en-US" sz="1400" b="1"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4FB"/>
                    </a:solidFill>
                  </a:tcPr>
                </a:tc>
                <a:tc>
                  <a:txBody>
                    <a:bodyPr/>
                    <a:lstStyle/>
                    <a:p>
                      <a:pPr marL="0" marR="0">
                        <a:lnSpc>
                          <a:spcPct val="107000"/>
                        </a:lnSpc>
                        <a:spcBef>
                          <a:spcPts val="0"/>
                        </a:spcBef>
                        <a:spcAft>
                          <a:spcPts val="800"/>
                        </a:spcAft>
                      </a:pPr>
                      <a:r>
                        <a:rPr lang="en-US" sz="1400" b="1" dirty="0">
                          <a:effectLst/>
                        </a:rPr>
                        <a:t>Description of Section</a:t>
                      </a:r>
                      <a:endParaRPr lang="en-US" sz="1400" b="1"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4FB"/>
                    </a:solidFill>
                  </a:tcPr>
                </a:tc>
                <a:extLst>
                  <a:ext uri="{0D108BD9-81ED-4DB2-BD59-A6C34878D82A}">
                    <a16:rowId xmlns:a16="http://schemas.microsoft.com/office/drawing/2014/main" val="768596750"/>
                  </a:ext>
                </a:extLst>
              </a:tr>
              <a:tr h="699629">
                <a:tc>
                  <a:txBody>
                    <a:bodyPr/>
                    <a:lstStyle/>
                    <a:p>
                      <a:pPr marL="0" marR="0" algn="ctr">
                        <a:lnSpc>
                          <a:spcPct val="107000"/>
                        </a:lnSpc>
                        <a:spcBef>
                          <a:spcPts val="0"/>
                        </a:spcBef>
                        <a:spcAft>
                          <a:spcPts val="800"/>
                        </a:spcAft>
                      </a:pPr>
                      <a:r>
                        <a:rPr lang="en-US" sz="1400" b="0" dirty="0">
                          <a:effectLst/>
                        </a:rPr>
                        <a:t>1</a:t>
                      </a:r>
                      <a:endParaRPr lang="en-US" sz="1400" b="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b="0" dirty="0">
                          <a:effectLst/>
                        </a:rPr>
                        <a:t>How to Use the 3-Hole PUNCH Pinhole Projector</a:t>
                      </a:r>
                      <a:endParaRPr lang="en-US" sz="1200" b="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600"/>
                        </a:spcAft>
                      </a:pPr>
                      <a:r>
                        <a:rPr lang="en-US" sz="1200" b="0" dirty="0">
                          <a:effectLst/>
                        </a:rPr>
                        <a:t>introduces the 3-Hole PUNCH Pinhole Projector, demonstrates how to use it both outdoors and indoors, and describes its differences from a pinhole camera/viewer.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4333746"/>
                  </a:ext>
                </a:extLst>
              </a:tr>
              <a:tr h="568428">
                <a:tc>
                  <a:txBody>
                    <a:bodyPr/>
                    <a:lstStyle/>
                    <a:p>
                      <a:pPr marL="0" marR="0" algn="ctr">
                        <a:lnSpc>
                          <a:spcPct val="107000"/>
                        </a:lnSpc>
                        <a:spcBef>
                          <a:spcPts val="0"/>
                        </a:spcBef>
                        <a:spcAft>
                          <a:spcPts val="800"/>
                        </a:spcAft>
                      </a:pPr>
                      <a:r>
                        <a:rPr lang="en-US" sz="1400" b="0" dirty="0">
                          <a:effectLst/>
                        </a:rPr>
                        <a:t>2</a:t>
                      </a:r>
                      <a:endParaRPr lang="en-US" sz="1400" b="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b="0" dirty="0">
                          <a:effectLst/>
                        </a:rPr>
                        <a:t>Observing Pinhole Images of the Sun in Our Everyday Environments</a:t>
                      </a:r>
                      <a:endParaRPr lang="en-US" sz="1200" b="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b="0" dirty="0">
                          <a:effectLst/>
                        </a:rPr>
                        <a:t>teaches you how to </a:t>
                      </a:r>
                      <a:r>
                        <a:rPr lang="en-US" sz="1200" b="0" u="sng" dirty="0">
                          <a:effectLst/>
                        </a:rPr>
                        <a:t>observe the phenomenon</a:t>
                      </a:r>
                      <a:r>
                        <a:rPr lang="en-US" sz="1200" b="0" dirty="0">
                          <a:effectLst/>
                        </a:rPr>
                        <a:t> of pinhole images of the Sun in our everyday world, both indoors and outdoors.</a:t>
                      </a:r>
                      <a:endParaRPr lang="en-US" sz="1200" b="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6043677"/>
                  </a:ext>
                </a:extLst>
              </a:tr>
              <a:tr h="568428">
                <a:tc>
                  <a:txBody>
                    <a:bodyPr/>
                    <a:lstStyle/>
                    <a:p>
                      <a:pPr marL="0" marR="0" algn="ctr">
                        <a:lnSpc>
                          <a:spcPct val="107000"/>
                        </a:lnSpc>
                        <a:spcBef>
                          <a:spcPts val="0"/>
                        </a:spcBef>
                        <a:spcAft>
                          <a:spcPts val="800"/>
                        </a:spcAft>
                      </a:pPr>
                      <a:r>
                        <a:rPr lang="en-US" sz="1400" b="1" dirty="0">
                          <a:effectLst/>
                        </a:rPr>
                        <a:t>3</a:t>
                      </a:r>
                      <a:endParaRPr lang="en-US" sz="1400" b="1"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b="1" dirty="0">
                          <a:effectLst/>
                        </a:rPr>
                        <a:t>Exploring Pinhole Projection Using Your Own Hands</a:t>
                      </a:r>
                      <a:endParaRPr lang="en-US" sz="1200" b="1"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b="1" dirty="0">
                          <a:effectLst/>
                        </a:rPr>
                        <a:t>invites you to </a:t>
                      </a:r>
                      <a:r>
                        <a:rPr lang="en-US" sz="1200" b="1" u="sng" dirty="0">
                          <a:effectLst/>
                        </a:rPr>
                        <a:t>explore the behavior</a:t>
                      </a:r>
                      <a:r>
                        <a:rPr lang="en-US" sz="1200" b="1" dirty="0">
                          <a:effectLst/>
                        </a:rPr>
                        <a:t> of pinhole projection by experimenting with your own hands (try both palms up!)</a:t>
                      </a:r>
                      <a:endParaRPr lang="en-US" sz="1200" b="1"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2844955"/>
                  </a:ext>
                </a:extLst>
              </a:tr>
              <a:tr h="760748">
                <a:tc>
                  <a:txBody>
                    <a:bodyPr/>
                    <a:lstStyle/>
                    <a:p>
                      <a:pPr marL="0" marR="0" algn="ctr">
                        <a:lnSpc>
                          <a:spcPct val="107000"/>
                        </a:lnSpc>
                        <a:spcBef>
                          <a:spcPts val="0"/>
                        </a:spcBef>
                        <a:spcAft>
                          <a:spcPts val="800"/>
                        </a:spcAft>
                      </a:pPr>
                      <a:r>
                        <a:rPr lang="en-US" sz="1400" b="0" dirty="0">
                          <a:effectLst/>
                        </a:rPr>
                        <a:t>4</a:t>
                      </a:r>
                      <a:endParaRPr lang="en-US" sz="1400" b="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b="0" dirty="0">
                          <a:effectLst/>
                        </a:rPr>
                        <a:t>Explaining and Understanding How Pinhole Imaging Happens</a:t>
                      </a:r>
                      <a:endParaRPr lang="en-US" sz="1200" b="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dirty="0">
                          <a:effectLst/>
                        </a:rPr>
                        <a:t>interactively guides your </a:t>
                      </a:r>
                      <a:r>
                        <a:rPr lang="en-US" sz="1200" u="sng" dirty="0">
                          <a:effectLst/>
                        </a:rPr>
                        <a:t>quest for explanations</a:t>
                      </a:r>
                      <a:r>
                        <a:rPr lang="en-US" sz="1200" dirty="0">
                          <a:effectLst/>
                        </a:rPr>
                        <a:t> and deeper understanding of how pinhole imaging happens. After this, you will </a:t>
                      </a:r>
                      <a:r>
                        <a:rPr lang="en-US" sz="1200" i="1" dirty="0">
                          <a:effectLst/>
                        </a:rPr>
                        <a:t>really</a:t>
                      </a:r>
                      <a:r>
                        <a:rPr lang="en-US" sz="1200" dirty="0">
                          <a:effectLst/>
                        </a:rPr>
                        <a:t> understand why small, lens-less holes can create images.</a:t>
                      </a:r>
                      <a:endParaRPr lang="en-US" sz="12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9015542"/>
                  </a:ext>
                </a:extLst>
              </a:tr>
              <a:tr h="535855">
                <a:tc>
                  <a:txBody>
                    <a:bodyPr/>
                    <a:lstStyle/>
                    <a:p>
                      <a:pPr marL="0" marR="0" algn="ctr">
                        <a:lnSpc>
                          <a:spcPct val="107000"/>
                        </a:lnSpc>
                        <a:spcBef>
                          <a:spcPts val="0"/>
                        </a:spcBef>
                        <a:spcAft>
                          <a:spcPts val="800"/>
                        </a:spcAft>
                      </a:pPr>
                      <a:r>
                        <a:rPr lang="en-US" sz="1400" b="0" dirty="0">
                          <a:effectLst/>
                        </a:rPr>
                        <a:t>5</a:t>
                      </a:r>
                      <a:endParaRPr lang="en-US" sz="1400" b="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b="0" dirty="0">
                          <a:effectLst/>
                        </a:rPr>
                        <a:t>APPENDICES A-E:                          More Insights &amp; Fun Resources</a:t>
                      </a:r>
                      <a:endParaRPr lang="en-US" sz="1200" b="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dirty="0">
                          <a:effectLst/>
                        </a:rPr>
                        <a:t>offers </a:t>
                      </a:r>
                      <a:r>
                        <a:rPr lang="en-US" sz="1200" u="sng" dirty="0">
                          <a:effectLst/>
                        </a:rPr>
                        <a:t>more insights &amp; resources</a:t>
                      </a:r>
                      <a:r>
                        <a:rPr lang="en-US" sz="1200" dirty="0">
                          <a:effectLst/>
                        </a:rPr>
                        <a:t> (e.g., explaining the relationship between pinhole images and the view through “eclipse” glasses)</a:t>
                      </a:r>
                      <a:endParaRPr lang="en-US" sz="12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8489357"/>
                  </a:ext>
                </a:extLst>
              </a:tr>
            </a:tbl>
          </a:graphicData>
        </a:graphic>
      </p:graphicFrame>
      <p:sp>
        <p:nvSpPr>
          <p:cNvPr id="15" name="Title 1">
            <a:extLst>
              <a:ext uri="{FF2B5EF4-FFF2-40B4-BE49-F238E27FC236}">
                <a16:creationId xmlns:a16="http://schemas.microsoft.com/office/drawing/2014/main" id="{578A184E-7C83-A471-CC63-ED99992D45AD}"/>
              </a:ext>
            </a:extLst>
          </p:cNvPr>
          <p:cNvSpPr txBox="1">
            <a:spLocks/>
          </p:cNvSpPr>
          <p:nvPr/>
        </p:nvSpPr>
        <p:spPr>
          <a:xfrm>
            <a:off x="718238" y="-11099"/>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ysClr val="windowText" lastClr="000000"/>
                </a:solidFill>
                <a:effectLst/>
                <a:uLnTx/>
                <a:uFillTx/>
                <a:latin typeface="Calibri"/>
                <a:ea typeface="+mj-ea"/>
                <a:cs typeface="+mj-cs"/>
              </a:rPr>
              <a:t>[</a:t>
            </a:r>
            <a:r>
              <a:rPr kumimoji="0" lang="en-US" sz="4000" b="0" i="1" u="none" strike="noStrike" kern="1200" cap="none" spc="0" normalizeH="0" baseline="0" noProof="0" dirty="0">
                <a:ln>
                  <a:noFill/>
                </a:ln>
                <a:solidFill>
                  <a:sysClr val="windowText" lastClr="000000"/>
                </a:solidFill>
                <a:effectLst/>
                <a:uLnTx/>
                <a:uFillTx/>
                <a:latin typeface="Calibri"/>
                <a:ea typeface="+mj-ea"/>
                <a:cs typeface="+mj-cs"/>
              </a:rPr>
              <a:t>Really</a:t>
            </a:r>
            <a:r>
              <a:rPr kumimoji="0" lang="en-US" sz="4000" b="0" i="0" u="none" strike="noStrike" kern="1200" cap="none" spc="0" normalizeH="0" baseline="0" noProof="0" dirty="0">
                <a:ln>
                  <a:noFill/>
                </a:ln>
                <a:solidFill>
                  <a:sysClr val="windowText" lastClr="000000"/>
                </a:solidFill>
                <a:effectLst/>
                <a:uLnTx/>
                <a:uFillTx/>
                <a:latin typeface="Calibri"/>
                <a:ea typeface="+mj-ea"/>
                <a:cs typeface="+mj-cs"/>
              </a:rPr>
              <a:t>] Understanding             Pinhole Projection of the Sun</a:t>
            </a:r>
          </a:p>
        </p:txBody>
      </p:sp>
      <p:sp>
        <p:nvSpPr>
          <p:cNvPr id="18" name="TextBox 17">
            <a:extLst>
              <a:ext uri="{FF2B5EF4-FFF2-40B4-BE49-F238E27FC236}">
                <a16:creationId xmlns:a16="http://schemas.microsoft.com/office/drawing/2014/main" id="{345A62C5-C8AB-649E-827E-B3D92004FBD5}"/>
              </a:ext>
            </a:extLst>
          </p:cNvPr>
          <p:cNvSpPr txBox="1"/>
          <p:nvPr/>
        </p:nvSpPr>
        <p:spPr>
          <a:xfrm>
            <a:off x="154156" y="6427115"/>
            <a:ext cx="840991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CONTACT: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Dr. Cherilynn Morrow, Outreach Director for the NASA PUNCH mission [cherilynn.morrow@gmail.com]</a:t>
            </a:r>
          </a:p>
        </p:txBody>
      </p:sp>
    </p:spTree>
    <p:extLst>
      <p:ext uri="{BB962C8B-B14F-4D97-AF65-F5344CB8AC3E}">
        <p14:creationId xmlns:p14="http://schemas.microsoft.com/office/powerpoint/2010/main" val="219676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21253FA-60F8-B553-FA29-8D58352FC6F9}"/>
              </a:ext>
            </a:extLst>
          </p:cNvPr>
          <p:cNvGrpSpPr/>
          <p:nvPr/>
        </p:nvGrpSpPr>
        <p:grpSpPr>
          <a:xfrm>
            <a:off x="75760" y="113952"/>
            <a:ext cx="1263184" cy="2809693"/>
            <a:chOff x="110611" y="113946"/>
            <a:chExt cx="1263184" cy="2809693"/>
          </a:xfrm>
        </p:grpSpPr>
        <p:pic>
          <p:nvPicPr>
            <p:cNvPr id="8" name="Picture 10" descr="Picture 10">
              <a:extLst>
                <a:ext uri="{FF2B5EF4-FFF2-40B4-BE49-F238E27FC236}">
                  <a16:creationId xmlns:a16="http://schemas.microsoft.com/office/drawing/2014/main" id="{4B123094-8A5D-0109-98C1-D847BE13E30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9005" y="113946"/>
              <a:ext cx="1106396" cy="1483359"/>
            </a:xfrm>
            <a:prstGeom prst="rect">
              <a:avLst/>
            </a:prstGeom>
            <a:ln w="12700">
              <a:miter lim="400000"/>
            </a:ln>
          </p:spPr>
        </p:pic>
        <p:sp>
          <p:nvSpPr>
            <p:cNvPr id="7" name="TextBox 6">
              <a:extLst>
                <a:ext uri="{FF2B5EF4-FFF2-40B4-BE49-F238E27FC236}">
                  <a16:creationId xmlns:a16="http://schemas.microsoft.com/office/drawing/2014/main" id="{F3476A3E-D0F2-4029-2219-6FC95C364120}"/>
                </a:ext>
              </a:extLst>
            </p:cNvPr>
            <p:cNvSpPr txBox="1"/>
            <p:nvPr/>
          </p:nvSpPr>
          <p:spPr>
            <a:xfrm>
              <a:off x="110611" y="1600200"/>
              <a:ext cx="1263184" cy="1323439"/>
            </a:xfrm>
            <a:prstGeom prst="rect">
              <a:avLst/>
            </a:prstGeom>
            <a:noFill/>
          </p:spPr>
          <p:txBody>
            <a:bodyPr wrap="square" rtlCol="0">
              <a:spAutoFit/>
            </a:bodyPr>
            <a:lstStyle/>
            <a:p>
              <a:pPr algn="ctr">
                <a:defRPr/>
              </a:pPr>
              <a:r>
                <a:rPr lang="en-US" sz="1600" dirty="0">
                  <a:solidFill>
                    <a:srgbClr val="DADADA">
                      <a:lumMod val="10000"/>
                    </a:srgbClr>
                  </a:solidFill>
                  <a:latin typeface="Tahoma"/>
                  <a:cs typeface="Arial"/>
                </a:rPr>
                <a:t>Outreach for the </a:t>
              </a:r>
              <a:r>
                <a:rPr lang="en-US" sz="1600" b="1" dirty="0">
                  <a:solidFill>
                    <a:srgbClr val="DADADA">
                      <a:lumMod val="10000"/>
                    </a:srgbClr>
                  </a:solidFill>
                  <a:latin typeface="Tahoma"/>
                  <a:cs typeface="Arial"/>
                </a:rPr>
                <a:t>NASA</a:t>
              </a:r>
              <a:r>
                <a:rPr lang="en-US" sz="1600" dirty="0">
                  <a:solidFill>
                    <a:srgbClr val="DADADA">
                      <a:lumMod val="10000"/>
                    </a:srgbClr>
                  </a:solidFill>
                  <a:latin typeface="Tahoma"/>
                  <a:cs typeface="Arial"/>
                </a:rPr>
                <a:t> PUNCH mission</a:t>
              </a:r>
            </a:p>
          </p:txBody>
        </p:sp>
      </p:grpSp>
      <p:sp>
        <p:nvSpPr>
          <p:cNvPr id="10" name="Oval 9">
            <a:extLst>
              <a:ext uri="{FF2B5EF4-FFF2-40B4-BE49-F238E27FC236}">
                <a16:creationId xmlns:a16="http://schemas.microsoft.com/office/drawing/2014/main" id="{7D9CABAA-349D-D277-2B01-FB9A9DD4F1F6}"/>
              </a:ext>
            </a:extLst>
          </p:cNvPr>
          <p:cNvSpPr/>
          <p:nvPr/>
        </p:nvSpPr>
        <p:spPr>
          <a:xfrm>
            <a:off x="7883450" y="225745"/>
            <a:ext cx="1106396" cy="1061172"/>
          </a:xfrm>
          <a:prstGeom prst="ellipse">
            <a:avLst/>
          </a:prstGeom>
          <a:blipFill>
            <a:blip r:embed="rId3" cstate="email">
              <a:extLst>
                <a:ext uri="{28A0092B-C50C-407E-A947-70E740481C1C}">
                  <a14:useLocalDpi xmlns:a14="http://schemas.microsoft.com/office/drawing/2010/main"/>
                </a:ext>
              </a:extLst>
            </a:blip>
            <a:srcRect/>
            <a:stretch>
              <a:fillRect/>
            </a:stretch>
          </a:blipFill>
          <a:ln w="12700">
            <a:solidFill>
              <a:srgbClr val="9FE6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2" name="Subtitle 11">
            <a:extLst>
              <a:ext uri="{FF2B5EF4-FFF2-40B4-BE49-F238E27FC236}">
                <a16:creationId xmlns:a16="http://schemas.microsoft.com/office/drawing/2014/main" id="{E95B01FB-183A-8D91-1812-E147055AF2FD}"/>
              </a:ext>
            </a:extLst>
          </p:cNvPr>
          <p:cNvSpPr>
            <a:spLocks noGrp="1"/>
          </p:cNvSpPr>
          <p:nvPr>
            <p:ph type="subTitle" idx="1"/>
          </p:nvPr>
        </p:nvSpPr>
        <p:spPr>
          <a:xfrm>
            <a:off x="1600200" y="1532716"/>
            <a:ext cx="6432133" cy="1077583"/>
          </a:xfrm>
          <a:solidFill>
            <a:srgbClr val="B1EBF4"/>
          </a:solidFill>
          <a:ln>
            <a:solidFill>
              <a:schemeClr val="accent5">
                <a:lumMod val="75000"/>
              </a:schemeClr>
            </a:solidFill>
          </a:ln>
        </p:spPr>
        <p:txBody>
          <a:bodyPr>
            <a:noAutofit/>
          </a:bodyPr>
          <a:lstStyle/>
          <a:p>
            <a:r>
              <a:rPr lang="en-US" b="1" dirty="0">
                <a:solidFill>
                  <a:schemeClr val="tx1"/>
                </a:solidFill>
              </a:rPr>
              <a:t>3</a:t>
            </a:r>
            <a:r>
              <a:rPr lang="en-US" sz="3200" b="1" dirty="0">
                <a:solidFill>
                  <a:schemeClr val="tx1"/>
                </a:solidFill>
              </a:rPr>
              <a:t>. EXPLORING PINHOLE PROJECTION USING YOUR OWN HANDS</a:t>
            </a:r>
          </a:p>
        </p:txBody>
      </p:sp>
      <p:sp>
        <p:nvSpPr>
          <p:cNvPr id="2" name="Slide Number Placeholder 1">
            <a:extLst>
              <a:ext uri="{FF2B5EF4-FFF2-40B4-BE49-F238E27FC236}">
                <a16:creationId xmlns:a16="http://schemas.microsoft.com/office/drawing/2014/main" id="{05CFF8CE-1C97-3CDD-028F-10A36002476C}"/>
              </a:ext>
            </a:extLst>
          </p:cNvPr>
          <p:cNvSpPr>
            <a:spLocks noGrp="1"/>
          </p:cNvSpPr>
          <p:nvPr>
            <p:ph type="sldNum" sz="quarter" idx="12"/>
          </p:nvPr>
        </p:nvSpPr>
        <p:spPr/>
        <p:txBody>
          <a:bodyPr/>
          <a:lstStyle/>
          <a:p>
            <a:fld id="{23E00BF6-6337-4BA4-A033-88BB584A9638}" type="slidenum">
              <a:rPr lang="en-US" smtClean="0"/>
              <a:t>5</a:t>
            </a:fld>
            <a:endParaRPr lang="en-US" dirty="0"/>
          </a:p>
        </p:txBody>
      </p:sp>
      <p:sp>
        <p:nvSpPr>
          <p:cNvPr id="14" name="Title 1">
            <a:extLst>
              <a:ext uri="{FF2B5EF4-FFF2-40B4-BE49-F238E27FC236}">
                <a16:creationId xmlns:a16="http://schemas.microsoft.com/office/drawing/2014/main" id="{45C05FD2-38E1-D733-700C-FE71FA289B19}"/>
              </a:ext>
            </a:extLst>
          </p:cNvPr>
          <p:cNvSpPr txBox="1">
            <a:spLocks/>
          </p:cNvSpPr>
          <p:nvPr/>
        </p:nvSpPr>
        <p:spPr>
          <a:xfrm>
            <a:off x="685800" y="-762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t>Pinhole Projection of the Sun</a:t>
            </a:r>
          </a:p>
        </p:txBody>
      </p:sp>
      <p:pic>
        <p:nvPicPr>
          <p:cNvPr id="3" name="Picture 2">
            <a:extLst>
              <a:ext uri="{FF2B5EF4-FFF2-40B4-BE49-F238E27FC236}">
                <a16:creationId xmlns:a16="http://schemas.microsoft.com/office/drawing/2014/main" id="{E766149E-0F18-FBFF-196A-D8C612F1205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13383" y="3631391"/>
            <a:ext cx="1524000" cy="1472340"/>
          </a:xfrm>
          <a:prstGeom prst="rect">
            <a:avLst/>
          </a:prstGeom>
        </p:spPr>
      </p:pic>
      <p:sp>
        <p:nvSpPr>
          <p:cNvPr id="4" name="TextBox 3">
            <a:extLst>
              <a:ext uri="{FF2B5EF4-FFF2-40B4-BE49-F238E27FC236}">
                <a16:creationId xmlns:a16="http://schemas.microsoft.com/office/drawing/2014/main" id="{63A7FCDA-01A3-70C9-5836-6D82E5D9737D}"/>
              </a:ext>
            </a:extLst>
          </p:cNvPr>
          <p:cNvSpPr txBox="1"/>
          <p:nvPr/>
        </p:nvSpPr>
        <p:spPr>
          <a:xfrm>
            <a:off x="3718383" y="3429000"/>
            <a:ext cx="4313950" cy="1736646"/>
          </a:xfrm>
          <a:prstGeom prst="wedgeRoundRectCallout">
            <a:avLst>
              <a:gd name="adj1" fmla="val -78693"/>
              <a:gd name="adj2" fmla="val -14812"/>
              <a:gd name="adj3" fmla="val 16667"/>
            </a:avLst>
          </a:prstGeom>
          <a:noFill/>
          <a:ln>
            <a:solidFill>
              <a:srgbClr val="A6C9E8"/>
            </a:solidFill>
          </a:ln>
        </p:spPr>
        <p:txBody>
          <a:bodyPr wrap="square" rtlCol="0">
            <a:spAutoFit/>
          </a:bodyPr>
          <a:lstStyle/>
          <a:p>
            <a:pPr lvl="0">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Bahnu says:  </a:t>
            </a:r>
            <a:r>
              <a:rPr kumimoji="0" lang="en-US" sz="1600" i="0" u="none" strike="noStrike" kern="1200" cap="none" spc="0" normalizeH="0" baseline="0" noProof="0" dirty="0">
                <a:ln>
                  <a:noFill/>
                </a:ln>
                <a:solidFill>
                  <a:prstClr val="black"/>
                </a:solidFill>
                <a:effectLst/>
                <a:uLnTx/>
                <a:uFillTx/>
                <a:latin typeface="Calibri"/>
                <a:ea typeface="+mn-ea"/>
                <a:cs typeface="+mn-cs"/>
              </a:rPr>
              <a:t>Keep exploring! Exploring is like playing and can be really fun! Watch for </a:t>
            </a:r>
            <a:r>
              <a:rPr lang="en-US" sz="1600" dirty="0">
                <a:solidFill>
                  <a:prstClr val="black"/>
                </a:solidFill>
                <a:latin typeface="Calibri"/>
              </a:rPr>
              <a:t>pinhole images of the Sun on every sunny day. And discover what happens when you try </a:t>
            </a:r>
            <a:r>
              <a:rPr kumimoji="0" lang="en-US" sz="1600" i="0" u="none" strike="noStrike" kern="1200" cap="none" spc="0" normalizeH="0" baseline="0" noProof="0" dirty="0">
                <a:ln>
                  <a:noFill/>
                </a:ln>
                <a:solidFill>
                  <a:prstClr val="black"/>
                </a:solidFill>
                <a:effectLst/>
                <a:uLnTx/>
                <a:uFillTx/>
                <a:latin typeface="Calibri"/>
                <a:ea typeface="+mn-ea"/>
                <a:cs typeface="+mn-cs"/>
              </a:rPr>
              <a:t>different ways to make your pinhole images with the fingers of your own hands! </a:t>
            </a:r>
            <a:r>
              <a:rPr lang="en-US" sz="1600" dirty="0">
                <a:solidFill>
                  <a:prstClr val="black"/>
                </a:solidFill>
                <a:latin typeface="Calibri"/>
              </a:rPr>
              <a:t>Not so easy for me.</a:t>
            </a:r>
            <a:endParaRPr kumimoji="0" lang="en-US" sz="160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FAE515ED-274C-AC61-BAE4-E4B8892FA0B2}"/>
              </a:ext>
            </a:extLst>
          </p:cNvPr>
          <p:cNvSpPr txBox="1"/>
          <p:nvPr/>
        </p:nvSpPr>
        <p:spPr>
          <a:xfrm>
            <a:off x="154154" y="6427113"/>
            <a:ext cx="8409911" cy="430887"/>
          </a:xfrm>
          <a:prstGeom prst="rect">
            <a:avLst/>
          </a:prstGeom>
          <a:noFill/>
        </p:spPr>
        <p:txBody>
          <a:bodyPr wrap="square" rtlCol="0">
            <a:spAutoFit/>
          </a:bodyPr>
          <a:lstStyle/>
          <a:p>
            <a:r>
              <a:rPr lang="en-US" sz="1200" b="1" dirty="0"/>
              <a:t>CONTACT: </a:t>
            </a:r>
          </a:p>
          <a:p>
            <a:r>
              <a:rPr lang="en-US" sz="1000" dirty="0"/>
              <a:t>Dr. Cherilynn Morrow, Outreach Director for the NASA PUNCH mission [cherilynn.morrow@gmail.com]</a:t>
            </a:r>
          </a:p>
        </p:txBody>
      </p:sp>
    </p:spTree>
    <p:extLst>
      <p:ext uri="{BB962C8B-B14F-4D97-AF65-F5344CB8AC3E}">
        <p14:creationId xmlns:p14="http://schemas.microsoft.com/office/powerpoint/2010/main" val="1303379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21253FA-60F8-B553-FA29-8D58352FC6F9}"/>
              </a:ext>
            </a:extLst>
          </p:cNvPr>
          <p:cNvGrpSpPr/>
          <p:nvPr/>
        </p:nvGrpSpPr>
        <p:grpSpPr>
          <a:xfrm>
            <a:off x="75760" y="113952"/>
            <a:ext cx="1263184" cy="2809693"/>
            <a:chOff x="110611" y="113946"/>
            <a:chExt cx="1263184" cy="2809693"/>
          </a:xfrm>
        </p:grpSpPr>
        <p:pic>
          <p:nvPicPr>
            <p:cNvPr id="8" name="Picture 10" descr="Picture 10">
              <a:extLst>
                <a:ext uri="{FF2B5EF4-FFF2-40B4-BE49-F238E27FC236}">
                  <a16:creationId xmlns:a16="http://schemas.microsoft.com/office/drawing/2014/main" id="{4B123094-8A5D-0109-98C1-D847BE13E30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9005" y="113946"/>
              <a:ext cx="1106396" cy="1483359"/>
            </a:xfrm>
            <a:prstGeom prst="rect">
              <a:avLst/>
            </a:prstGeom>
            <a:ln w="12700">
              <a:miter lim="400000"/>
            </a:ln>
          </p:spPr>
        </p:pic>
        <p:sp>
          <p:nvSpPr>
            <p:cNvPr id="7" name="TextBox 6">
              <a:extLst>
                <a:ext uri="{FF2B5EF4-FFF2-40B4-BE49-F238E27FC236}">
                  <a16:creationId xmlns:a16="http://schemas.microsoft.com/office/drawing/2014/main" id="{F3476A3E-D0F2-4029-2219-6FC95C364120}"/>
                </a:ext>
              </a:extLst>
            </p:cNvPr>
            <p:cNvSpPr txBox="1"/>
            <p:nvPr/>
          </p:nvSpPr>
          <p:spPr>
            <a:xfrm>
              <a:off x="110611" y="1600200"/>
              <a:ext cx="1263184" cy="1323439"/>
            </a:xfrm>
            <a:prstGeom prst="rect">
              <a:avLst/>
            </a:prstGeom>
            <a:noFill/>
          </p:spPr>
          <p:txBody>
            <a:bodyPr wrap="square" rtlCol="0">
              <a:spAutoFit/>
            </a:bodyPr>
            <a:lstStyle/>
            <a:p>
              <a:pPr algn="ctr">
                <a:defRPr/>
              </a:pPr>
              <a:r>
                <a:rPr lang="en-US" sz="1600" dirty="0">
                  <a:solidFill>
                    <a:srgbClr val="DADADA">
                      <a:lumMod val="10000"/>
                    </a:srgbClr>
                  </a:solidFill>
                  <a:latin typeface="Tahoma"/>
                  <a:cs typeface="Arial"/>
                </a:rPr>
                <a:t>Outreach for the </a:t>
              </a:r>
              <a:r>
                <a:rPr lang="en-US" sz="1600" b="1" dirty="0">
                  <a:solidFill>
                    <a:srgbClr val="DADADA">
                      <a:lumMod val="10000"/>
                    </a:srgbClr>
                  </a:solidFill>
                  <a:latin typeface="Tahoma"/>
                  <a:cs typeface="Arial"/>
                </a:rPr>
                <a:t>NASA</a:t>
              </a:r>
              <a:r>
                <a:rPr lang="en-US" sz="1600" dirty="0">
                  <a:solidFill>
                    <a:srgbClr val="DADADA">
                      <a:lumMod val="10000"/>
                    </a:srgbClr>
                  </a:solidFill>
                  <a:latin typeface="Tahoma"/>
                  <a:cs typeface="Arial"/>
                </a:rPr>
                <a:t> PUNCH mission</a:t>
              </a:r>
            </a:p>
          </p:txBody>
        </p:sp>
      </p:grpSp>
      <p:sp>
        <p:nvSpPr>
          <p:cNvPr id="10" name="Oval 9">
            <a:extLst>
              <a:ext uri="{FF2B5EF4-FFF2-40B4-BE49-F238E27FC236}">
                <a16:creationId xmlns:a16="http://schemas.microsoft.com/office/drawing/2014/main" id="{7D9CABAA-349D-D277-2B01-FB9A9DD4F1F6}"/>
              </a:ext>
            </a:extLst>
          </p:cNvPr>
          <p:cNvSpPr/>
          <p:nvPr/>
        </p:nvSpPr>
        <p:spPr>
          <a:xfrm>
            <a:off x="7883450" y="225745"/>
            <a:ext cx="1106396" cy="1061172"/>
          </a:xfrm>
          <a:prstGeom prst="ellipse">
            <a:avLst/>
          </a:prstGeom>
          <a:blipFill>
            <a:blip r:embed="rId4" cstate="email">
              <a:extLst>
                <a:ext uri="{28A0092B-C50C-407E-A947-70E740481C1C}">
                  <a14:useLocalDpi xmlns:a14="http://schemas.microsoft.com/office/drawing/2010/main"/>
                </a:ext>
              </a:extLst>
            </a:blip>
            <a:srcRect/>
            <a:stretch>
              <a:fillRect/>
            </a:stretch>
          </a:blipFill>
          <a:ln w="12700">
            <a:solidFill>
              <a:srgbClr val="9FE6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5" name="Subtitle 11">
            <a:extLst>
              <a:ext uri="{FF2B5EF4-FFF2-40B4-BE49-F238E27FC236}">
                <a16:creationId xmlns:a16="http://schemas.microsoft.com/office/drawing/2014/main" id="{8ECD431D-762F-D3CB-4195-6F9536F2FCA3}"/>
              </a:ext>
            </a:extLst>
          </p:cNvPr>
          <p:cNvSpPr>
            <a:spLocks noGrp="1"/>
          </p:cNvSpPr>
          <p:nvPr>
            <p:ph type="subTitle" idx="1"/>
          </p:nvPr>
        </p:nvSpPr>
        <p:spPr>
          <a:xfrm>
            <a:off x="1253547" y="1093058"/>
            <a:ext cx="7001845" cy="800479"/>
          </a:xfrm>
        </p:spPr>
        <p:txBody>
          <a:bodyPr>
            <a:noAutofit/>
          </a:bodyPr>
          <a:lstStyle/>
          <a:p>
            <a:pPr>
              <a:spcBef>
                <a:spcPts val="0"/>
              </a:spcBef>
              <a:spcAft>
                <a:spcPts val="600"/>
              </a:spcAft>
            </a:pPr>
            <a:r>
              <a:rPr lang="en-US" sz="2000" b="1" dirty="0">
                <a:solidFill>
                  <a:schemeClr val="tx1"/>
                </a:solidFill>
              </a:rPr>
              <a:t>Play with sunlight shining through the gaps between your fingers to make round shapes of light on a projection surface. </a:t>
            </a:r>
          </a:p>
        </p:txBody>
      </p:sp>
      <p:sp>
        <p:nvSpPr>
          <p:cNvPr id="20" name="Title 1">
            <a:extLst>
              <a:ext uri="{FF2B5EF4-FFF2-40B4-BE49-F238E27FC236}">
                <a16:creationId xmlns:a16="http://schemas.microsoft.com/office/drawing/2014/main" id="{10BA5731-7C5F-E6BC-5D8A-434B218C29C1}"/>
              </a:ext>
            </a:extLst>
          </p:cNvPr>
          <p:cNvSpPr txBox="1">
            <a:spLocks/>
          </p:cNvSpPr>
          <p:nvPr/>
        </p:nvSpPr>
        <p:spPr>
          <a:xfrm>
            <a:off x="685800" y="-762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t>Pinhole Projection of the Sun</a:t>
            </a:r>
          </a:p>
        </p:txBody>
      </p:sp>
      <p:pic>
        <p:nvPicPr>
          <p:cNvPr id="31" name="Picture 30" descr="A picture containing outdoor, person&#10;&#10;Description automatically generated">
            <a:extLst>
              <a:ext uri="{FF2B5EF4-FFF2-40B4-BE49-F238E27FC236}">
                <a16:creationId xmlns:a16="http://schemas.microsoft.com/office/drawing/2014/main" id="{4C135C63-AC74-BE7E-FEB3-879C0B08D53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5400000">
            <a:off x="1767333" y="1585472"/>
            <a:ext cx="3232503" cy="4176369"/>
          </a:xfrm>
          <a:prstGeom prst="rect">
            <a:avLst/>
          </a:prstGeom>
        </p:spPr>
      </p:pic>
      <p:pic>
        <p:nvPicPr>
          <p:cNvPr id="47" name="Picture 46" descr="A picture containing outdoor, ground, wooden, wood&#10;&#10;Description automatically generated">
            <a:extLst>
              <a:ext uri="{FF2B5EF4-FFF2-40B4-BE49-F238E27FC236}">
                <a16:creationId xmlns:a16="http://schemas.microsoft.com/office/drawing/2014/main" id="{D0B1764A-F225-DEDE-B24F-9A7D4FC4844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791202" y="2057402"/>
            <a:ext cx="3062721" cy="3232503"/>
          </a:xfrm>
          <a:prstGeom prst="rect">
            <a:avLst/>
          </a:prstGeom>
        </p:spPr>
      </p:pic>
      <p:sp>
        <p:nvSpPr>
          <p:cNvPr id="11" name="TextBox 10">
            <a:extLst>
              <a:ext uri="{FF2B5EF4-FFF2-40B4-BE49-F238E27FC236}">
                <a16:creationId xmlns:a16="http://schemas.microsoft.com/office/drawing/2014/main" id="{FFB87E4E-40B5-D251-12B8-7356D0C8F7F5}"/>
              </a:ext>
            </a:extLst>
          </p:cNvPr>
          <p:cNvSpPr txBox="1"/>
          <p:nvPr/>
        </p:nvSpPr>
        <p:spPr>
          <a:xfrm>
            <a:off x="1245692" y="5361141"/>
            <a:ext cx="7600375" cy="1272143"/>
          </a:xfrm>
          <a:prstGeom prst="rect">
            <a:avLst/>
          </a:prstGeom>
          <a:noFill/>
        </p:spPr>
        <p:txBody>
          <a:bodyPr wrap="square">
            <a:spAutoFit/>
          </a:bodyPr>
          <a:lstStyle/>
          <a:p>
            <a:pPr marL="342900" indent="-342900">
              <a:spcAft>
                <a:spcPts val="1000"/>
              </a:spcAft>
              <a:buFont typeface="Arial" panose="020B0604020202020204" pitchFamily="34" charset="0"/>
              <a:buChar char="•"/>
            </a:pPr>
            <a:r>
              <a:rPr lang="en-US" sz="2000" b="1" dirty="0"/>
              <a:t>Our crossed fingers form the holes of the pinhole projector (left). </a:t>
            </a:r>
          </a:p>
          <a:p>
            <a:pPr marL="342900" indent="-342900">
              <a:spcAft>
                <a:spcPts val="1000"/>
              </a:spcAft>
              <a:buFont typeface="Arial" panose="020B0604020202020204" pitchFamily="34" charset="0"/>
              <a:buChar char="•"/>
            </a:pPr>
            <a:r>
              <a:rPr lang="en-US" sz="2000" b="1" dirty="0"/>
              <a:t>The wooden fence is the projection surface. </a:t>
            </a:r>
          </a:p>
          <a:p>
            <a:pPr marL="342900" indent="-342900">
              <a:spcAft>
                <a:spcPts val="1000"/>
              </a:spcAft>
              <a:buFont typeface="Arial" panose="020B0604020202020204" pitchFamily="34" charset="0"/>
              <a:buChar char="•"/>
            </a:pPr>
            <a:r>
              <a:rPr lang="en-US" sz="2000" b="1" dirty="0"/>
              <a:t>The round shapes of light are images of our nearest star, the Sun! </a:t>
            </a:r>
            <a:endParaRPr lang="en-US" sz="2000" dirty="0"/>
          </a:p>
        </p:txBody>
      </p:sp>
      <p:sp>
        <p:nvSpPr>
          <p:cNvPr id="2" name="Slide Number Placeholder 1">
            <a:extLst>
              <a:ext uri="{FF2B5EF4-FFF2-40B4-BE49-F238E27FC236}">
                <a16:creationId xmlns:a16="http://schemas.microsoft.com/office/drawing/2014/main" id="{9F6F13B8-A97C-20E6-4596-76C011BB54E2}"/>
              </a:ext>
            </a:extLst>
          </p:cNvPr>
          <p:cNvSpPr>
            <a:spLocks noGrp="1"/>
          </p:cNvSpPr>
          <p:nvPr>
            <p:ph type="sldNum" sz="quarter" idx="12"/>
          </p:nvPr>
        </p:nvSpPr>
        <p:spPr>
          <a:xfrm>
            <a:off x="6816650" y="6435814"/>
            <a:ext cx="2133600" cy="365125"/>
          </a:xfrm>
        </p:spPr>
        <p:txBody>
          <a:bodyPr/>
          <a:lstStyle/>
          <a:p>
            <a:fld id="{23E00BF6-6337-4BA4-A033-88BB584A9638}" type="slidenum">
              <a:rPr lang="en-US" smtClean="0"/>
              <a:t>6</a:t>
            </a:fld>
            <a:endParaRPr lang="en-US" dirty="0"/>
          </a:p>
        </p:txBody>
      </p:sp>
      <p:sp>
        <p:nvSpPr>
          <p:cNvPr id="4" name="TextBox 3">
            <a:extLst>
              <a:ext uri="{FF2B5EF4-FFF2-40B4-BE49-F238E27FC236}">
                <a16:creationId xmlns:a16="http://schemas.microsoft.com/office/drawing/2014/main" id="{7437E75B-0237-60C6-B70F-A1DA074A6DCD}"/>
              </a:ext>
            </a:extLst>
          </p:cNvPr>
          <p:cNvSpPr txBox="1"/>
          <p:nvPr/>
        </p:nvSpPr>
        <p:spPr>
          <a:xfrm flipH="1">
            <a:off x="5846685" y="2112882"/>
            <a:ext cx="1340863" cy="53875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projection</a:t>
            </a:r>
            <a:r>
              <a:rPr kumimoji="0" lang="en-US" sz="14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surface</a:t>
            </a:r>
          </a:p>
        </p:txBody>
      </p:sp>
      <p:sp>
        <p:nvSpPr>
          <p:cNvPr id="6" name="TextBox 5">
            <a:extLst>
              <a:ext uri="{FF2B5EF4-FFF2-40B4-BE49-F238E27FC236}">
                <a16:creationId xmlns:a16="http://schemas.microsoft.com/office/drawing/2014/main" id="{1FB5EF46-AA91-102C-3F53-A2A70343B27E}"/>
              </a:ext>
            </a:extLst>
          </p:cNvPr>
          <p:cNvSpPr txBox="1"/>
          <p:nvPr/>
        </p:nvSpPr>
        <p:spPr>
          <a:xfrm>
            <a:off x="-39602" y="3387065"/>
            <a:ext cx="1263185" cy="160043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Gaps between crossed fingers are like the holes in the pinhole projector, </a:t>
            </a:r>
          </a:p>
        </p:txBody>
      </p:sp>
      <p:cxnSp>
        <p:nvCxnSpPr>
          <p:cNvPr id="12" name="Straight Arrow Connector 11">
            <a:extLst>
              <a:ext uri="{FF2B5EF4-FFF2-40B4-BE49-F238E27FC236}">
                <a16:creationId xmlns:a16="http://schemas.microsoft.com/office/drawing/2014/main" id="{5C7A88A9-1D63-C0B2-DF1F-C33428D0AB09}"/>
              </a:ext>
            </a:extLst>
          </p:cNvPr>
          <p:cNvCxnSpPr>
            <a:cxnSpLocks/>
          </p:cNvCxnSpPr>
          <p:nvPr/>
        </p:nvCxnSpPr>
        <p:spPr>
          <a:xfrm>
            <a:off x="913897" y="3581400"/>
            <a:ext cx="2286503" cy="0"/>
          </a:xfrm>
          <a:prstGeom prst="straightConnector1">
            <a:avLst/>
          </a:prstGeom>
          <a:ln w="28575">
            <a:solidFill>
              <a:srgbClr val="3FC802"/>
            </a:solidFill>
            <a:tailEnd type="triangle"/>
          </a:ln>
        </p:spPr>
        <p:style>
          <a:lnRef idx="1">
            <a:schemeClr val="accent5"/>
          </a:lnRef>
          <a:fillRef idx="0">
            <a:schemeClr val="accent5"/>
          </a:fillRef>
          <a:effectRef idx="0">
            <a:schemeClr val="accent5"/>
          </a:effectRef>
          <a:fontRef idx="minor">
            <a:schemeClr val="tx1"/>
          </a:fontRef>
        </p:style>
      </p:cxnSp>
      <p:sp>
        <p:nvSpPr>
          <p:cNvPr id="3" name="Oval 2">
            <a:extLst>
              <a:ext uri="{FF2B5EF4-FFF2-40B4-BE49-F238E27FC236}">
                <a16:creationId xmlns:a16="http://schemas.microsoft.com/office/drawing/2014/main" id="{36DC48CD-B5C0-860C-4FBC-270CD3BEE415}"/>
              </a:ext>
            </a:extLst>
          </p:cNvPr>
          <p:cNvSpPr/>
          <p:nvPr/>
        </p:nvSpPr>
        <p:spPr>
          <a:xfrm>
            <a:off x="2070347" y="2994878"/>
            <a:ext cx="838200" cy="4634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1D71772-90D0-5E7A-7825-93A723125476}"/>
              </a:ext>
            </a:extLst>
          </p:cNvPr>
          <p:cNvSpPr txBox="1"/>
          <p:nvPr/>
        </p:nvSpPr>
        <p:spPr>
          <a:xfrm flipH="1">
            <a:off x="1324833" y="2079992"/>
            <a:ext cx="1340863"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Round images of the Sun</a:t>
            </a:r>
          </a:p>
        </p:txBody>
      </p:sp>
      <p:cxnSp>
        <p:nvCxnSpPr>
          <p:cNvPr id="14" name="Straight Arrow Connector 13">
            <a:extLst>
              <a:ext uri="{FF2B5EF4-FFF2-40B4-BE49-F238E27FC236}">
                <a16:creationId xmlns:a16="http://schemas.microsoft.com/office/drawing/2014/main" id="{E5998F2E-DFD1-45FD-0801-01732B31F0AC}"/>
              </a:ext>
            </a:extLst>
          </p:cNvPr>
          <p:cNvCxnSpPr>
            <a:stCxn id="9" idx="2"/>
            <a:endCxn id="3" idx="0"/>
          </p:cNvCxnSpPr>
          <p:nvPr/>
        </p:nvCxnSpPr>
        <p:spPr>
          <a:xfrm>
            <a:off x="1995264" y="2603212"/>
            <a:ext cx="494183" cy="391666"/>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00308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21253FA-60F8-B553-FA29-8D58352FC6F9}"/>
              </a:ext>
            </a:extLst>
          </p:cNvPr>
          <p:cNvGrpSpPr/>
          <p:nvPr/>
        </p:nvGrpSpPr>
        <p:grpSpPr>
          <a:xfrm>
            <a:off x="75760" y="113952"/>
            <a:ext cx="1263184" cy="2809693"/>
            <a:chOff x="110611" y="113946"/>
            <a:chExt cx="1263184" cy="2809693"/>
          </a:xfrm>
        </p:grpSpPr>
        <p:pic>
          <p:nvPicPr>
            <p:cNvPr id="8" name="Picture 10" descr="Picture 10">
              <a:extLst>
                <a:ext uri="{FF2B5EF4-FFF2-40B4-BE49-F238E27FC236}">
                  <a16:creationId xmlns:a16="http://schemas.microsoft.com/office/drawing/2014/main" id="{4B123094-8A5D-0109-98C1-D847BE13E30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9005" y="113946"/>
              <a:ext cx="1106396" cy="1483359"/>
            </a:xfrm>
            <a:prstGeom prst="rect">
              <a:avLst/>
            </a:prstGeom>
            <a:ln w="12700">
              <a:miter lim="400000"/>
            </a:ln>
          </p:spPr>
        </p:pic>
        <p:sp>
          <p:nvSpPr>
            <p:cNvPr id="7" name="TextBox 6">
              <a:extLst>
                <a:ext uri="{FF2B5EF4-FFF2-40B4-BE49-F238E27FC236}">
                  <a16:creationId xmlns:a16="http://schemas.microsoft.com/office/drawing/2014/main" id="{F3476A3E-D0F2-4029-2219-6FC95C364120}"/>
                </a:ext>
              </a:extLst>
            </p:cNvPr>
            <p:cNvSpPr txBox="1"/>
            <p:nvPr/>
          </p:nvSpPr>
          <p:spPr>
            <a:xfrm>
              <a:off x="110611" y="1600200"/>
              <a:ext cx="1263184" cy="1323439"/>
            </a:xfrm>
            <a:prstGeom prst="rect">
              <a:avLst/>
            </a:prstGeom>
            <a:noFill/>
          </p:spPr>
          <p:txBody>
            <a:bodyPr wrap="square" rtlCol="0">
              <a:spAutoFit/>
            </a:bodyPr>
            <a:lstStyle/>
            <a:p>
              <a:pPr algn="ctr">
                <a:defRPr/>
              </a:pPr>
              <a:r>
                <a:rPr lang="en-US" sz="1600" dirty="0">
                  <a:solidFill>
                    <a:srgbClr val="DADADA">
                      <a:lumMod val="10000"/>
                    </a:srgbClr>
                  </a:solidFill>
                  <a:latin typeface="Tahoma"/>
                  <a:cs typeface="Arial"/>
                </a:rPr>
                <a:t>Outreach for the </a:t>
              </a:r>
              <a:r>
                <a:rPr lang="en-US" sz="1600" b="1" dirty="0">
                  <a:solidFill>
                    <a:srgbClr val="DADADA">
                      <a:lumMod val="10000"/>
                    </a:srgbClr>
                  </a:solidFill>
                  <a:latin typeface="Tahoma"/>
                  <a:cs typeface="Arial"/>
                </a:rPr>
                <a:t>NASA</a:t>
              </a:r>
              <a:r>
                <a:rPr lang="en-US" sz="1600" dirty="0">
                  <a:solidFill>
                    <a:srgbClr val="DADADA">
                      <a:lumMod val="10000"/>
                    </a:srgbClr>
                  </a:solidFill>
                  <a:latin typeface="Tahoma"/>
                  <a:cs typeface="Arial"/>
                </a:rPr>
                <a:t> PUNCH mission</a:t>
              </a:r>
            </a:p>
          </p:txBody>
        </p:sp>
      </p:grpSp>
      <p:sp>
        <p:nvSpPr>
          <p:cNvPr id="10" name="Oval 9">
            <a:extLst>
              <a:ext uri="{FF2B5EF4-FFF2-40B4-BE49-F238E27FC236}">
                <a16:creationId xmlns:a16="http://schemas.microsoft.com/office/drawing/2014/main" id="{7D9CABAA-349D-D277-2B01-FB9A9DD4F1F6}"/>
              </a:ext>
            </a:extLst>
          </p:cNvPr>
          <p:cNvSpPr/>
          <p:nvPr/>
        </p:nvSpPr>
        <p:spPr>
          <a:xfrm>
            <a:off x="7883450" y="225745"/>
            <a:ext cx="1106396" cy="1061172"/>
          </a:xfrm>
          <a:prstGeom prst="ellipse">
            <a:avLst/>
          </a:prstGeom>
          <a:blipFill>
            <a:blip r:embed="rId3" cstate="email">
              <a:extLst>
                <a:ext uri="{28A0092B-C50C-407E-A947-70E740481C1C}">
                  <a14:useLocalDpi xmlns:a14="http://schemas.microsoft.com/office/drawing/2010/main"/>
                </a:ext>
              </a:extLst>
            </a:blip>
            <a:srcRect/>
            <a:stretch>
              <a:fillRect/>
            </a:stretch>
          </a:blipFill>
          <a:ln w="12700">
            <a:solidFill>
              <a:srgbClr val="9FE6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5" name="Subtitle 11">
            <a:extLst>
              <a:ext uri="{FF2B5EF4-FFF2-40B4-BE49-F238E27FC236}">
                <a16:creationId xmlns:a16="http://schemas.microsoft.com/office/drawing/2014/main" id="{8ECD431D-762F-D3CB-4195-6F9536F2FCA3}"/>
              </a:ext>
            </a:extLst>
          </p:cNvPr>
          <p:cNvSpPr>
            <a:spLocks noGrp="1"/>
          </p:cNvSpPr>
          <p:nvPr>
            <p:ph type="subTitle" idx="1"/>
          </p:nvPr>
        </p:nvSpPr>
        <p:spPr>
          <a:xfrm>
            <a:off x="1219202" y="1066802"/>
            <a:ext cx="7078045" cy="748111"/>
          </a:xfrm>
        </p:spPr>
        <p:txBody>
          <a:bodyPr>
            <a:noAutofit/>
          </a:bodyPr>
          <a:lstStyle/>
          <a:p>
            <a:pPr>
              <a:spcBef>
                <a:spcPts val="0"/>
              </a:spcBef>
              <a:spcAft>
                <a:spcPts val="600"/>
              </a:spcAft>
            </a:pPr>
            <a:r>
              <a:rPr lang="en-US" sz="2000" b="1" dirty="0">
                <a:solidFill>
                  <a:schemeClr val="tx1"/>
                </a:solidFill>
              </a:rPr>
              <a:t>How many images of the Sun can you create with your hands?</a:t>
            </a:r>
          </a:p>
          <a:p>
            <a:pPr>
              <a:spcBef>
                <a:spcPts val="0"/>
              </a:spcBef>
              <a:spcAft>
                <a:spcPts val="600"/>
              </a:spcAft>
            </a:pPr>
            <a:r>
              <a:rPr lang="en-US" sz="2000" b="1" dirty="0">
                <a:solidFill>
                  <a:schemeClr val="tx1"/>
                </a:solidFill>
              </a:rPr>
              <a:t>Be playful!  Explore different ways.  What works best for you?</a:t>
            </a:r>
          </a:p>
        </p:txBody>
      </p:sp>
      <p:sp>
        <p:nvSpPr>
          <p:cNvPr id="20" name="Title 1">
            <a:extLst>
              <a:ext uri="{FF2B5EF4-FFF2-40B4-BE49-F238E27FC236}">
                <a16:creationId xmlns:a16="http://schemas.microsoft.com/office/drawing/2014/main" id="{10BA5731-7C5F-E6BC-5D8A-434B218C29C1}"/>
              </a:ext>
            </a:extLst>
          </p:cNvPr>
          <p:cNvSpPr txBox="1">
            <a:spLocks/>
          </p:cNvSpPr>
          <p:nvPr/>
        </p:nvSpPr>
        <p:spPr>
          <a:xfrm>
            <a:off x="685800" y="-762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t>Pinhole Projection of the Sun</a:t>
            </a:r>
          </a:p>
        </p:txBody>
      </p:sp>
      <p:pic>
        <p:nvPicPr>
          <p:cNvPr id="31" name="Picture 30" descr="A picture containing outdoor, person&#10;&#10;Description automatically generated">
            <a:extLst>
              <a:ext uri="{FF2B5EF4-FFF2-40B4-BE49-F238E27FC236}">
                <a16:creationId xmlns:a16="http://schemas.microsoft.com/office/drawing/2014/main" id="{4C135C63-AC74-BE7E-FEB3-879C0B08D53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1767333" y="1433070"/>
            <a:ext cx="3232503" cy="4176369"/>
          </a:xfrm>
          <a:prstGeom prst="rect">
            <a:avLst/>
          </a:prstGeom>
        </p:spPr>
      </p:pic>
      <p:pic>
        <p:nvPicPr>
          <p:cNvPr id="47" name="Picture 46" descr="A picture containing outdoor, ground, wooden, wood&#10;&#10;Description automatically generated">
            <a:extLst>
              <a:ext uri="{FF2B5EF4-FFF2-40B4-BE49-F238E27FC236}">
                <a16:creationId xmlns:a16="http://schemas.microsoft.com/office/drawing/2014/main" id="{D0B1764A-F225-DEDE-B24F-9A7D4FC4844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791202" y="1905000"/>
            <a:ext cx="3062721" cy="3232503"/>
          </a:xfrm>
          <a:prstGeom prst="rect">
            <a:avLst/>
          </a:prstGeom>
        </p:spPr>
      </p:pic>
      <p:sp>
        <p:nvSpPr>
          <p:cNvPr id="6" name="TextBox 5">
            <a:extLst>
              <a:ext uri="{FF2B5EF4-FFF2-40B4-BE49-F238E27FC236}">
                <a16:creationId xmlns:a16="http://schemas.microsoft.com/office/drawing/2014/main" id="{A5B8C563-DE5D-D8DE-2208-2ED0DEE48AA4}"/>
              </a:ext>
            </a:extLst>
          </p:cNvPr>
          <p:cNvSpPr txBox="1"/>
          <p:nvPr/>
        </p:nvSpPr>
        <p:spPr>
          <a:xfrm>
            <a:off x="1231492" y="5166319"/>
            <a:ext cx="7543800" cy="1631216"/>
          </a:xfrm>
          <a:prstGeom prst="rect">
            <a:avLst/>
          </a:prstGeom>
          <a:noFill/>
        </p:spPr>
        <p:txBody>
          <a:bodyPr wrap="square">
            <a:spAutoFit/>
          </a:bodyPr>
          <a:lstStyle/>
          <a:p>
            <a:pPr marL="342900" indent="-342900">
              <a:buFont typeface="Arial" panose="020B0604020202020204" pitchFamily="34" charset="0"/>
              <a:buChar char="•"/>
            </a:pPr>
            <a:r>
              <a:rPr lang="en-US" sz="2000" dirty="0"/>
              <a:t>Try different positions of your hands and fingers. </a:t>
            </a:r>
          </a:p>
          <a:p>
            <a:pPr marL="342900" indent="-342900">
              <a:buFont typeface="Arial" panose="020B0604020202020204" pitchFamily="34" charset="0"/>
              <a:buChar char="•"/>
            </a:pPr>
            <a:r>
              <a:rPr lang="en-US" sz="2000" dirty="0"/>
              <a:t>Different times of day. </a:t>
            </a:r>
          </a:p>
          <a:p>
            <a:pPr marL="342900" indent="-342900">
              <a:buFont typeface="Arial" panose="020B0604020202020204" pitchFamily="34" charset="0"/>
              <a:buChar char="•"/>
            </a:pPr>
            <a:r>
              <a:rPr lang="en-US" sz="2000" dirty="0"/>
              <a:t>Different types of projection surfaces. </a:t>
            </a:r>
          </a:p>
          <a:p>
            <a:pPr marL="342900" indent="-342900">
              <a:buFont typeface="Arial" panose="020B0604020202020204" pitchFamily="34" charset="0"/>
              <a:buChar char="•"/>
            </a:pPr>
            <a:r>
              <a:rPr lang="en-US" sz="2000" dirty="0"/>
              <a:t>Different distances between your hands and the projection surface.</a:t>
            </a:r>
          </a:p>
          <a:p>
            <a:pPr marL="342900" indent="-342900">
              <a:buFont typeface="Arial" panose="020B0604020202020204" pitchFamily="34" charset="0"/>
              <a:buChar char="•"/>
            </a:pPr>
            <a:r>
              <a:rPr lang="en-US" sz="2000" dirty="0"/>
              <a:t>Have fun playing with this to see what you can discover.</a:t>
            </a:r>
          </a:p>
        </p:txBody>
      </p:sp>
      <p:sp>
        <p:nvSpPr>
          <p:cNvPr id="2" name="Slide Number Placeholder 1">
            <a:extLst>
              <a:ext uri="{FF2B5EF4-FFF2-40B4-BE49-F238E27FC236}">
                <a16:creationId xmlns:a16="http://schemas.microsoft.com/office/drawing/2014/main" id="{A7FC60C5-B3D4-C2FF-7E08-96804BB8EE9C}"/>
              </a:ext>
            </a:extLst>
          </p:cNvPr>
          <p:cNvSpPr>
            <a:spLocks noGrp="1"/>
          </p:cNvSpPr>
          <p:nvPr>
            <p:ph type="sldNum" sz="quarter" idx="12"/>
          </p:nvPr>
        </p:nvSpPr>
        <p:spPr/>
        <p:txBody>
          <a:bodyPr/>
          <a:lstStyle/>
          <a:p>
            <a:fld id="{23E00BF6-6337-4BA4-A033-88BB584A9638}" type="slidenum">
              <a:rPr lang="en-US" smtClean="0"/>
              <a:t>7</a:t>
            </a:fld>
            <a:endParaRPr lang="en-US" dirty="0"/>
          </a:p>
        </p:txBody>
      </p:sp>
    </p:spTree>
    <p:extLst>
      <p:ext uri="{BB962C8B-B14F-4D97-AF65-F5344CB8AC3E}">
        <p14:creationId xmlns:p14="http://schemas.microsoft.com/office/powerpoint/2010/main" val="1333231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21253FA-60F8-B553-FA29-8D58352FC6F9}"/>
              </a:ext>
            </a:extLst>
          </p:cNvPr>
          <p:cNvGrpSpPr/>
          <p:nvPr/>
        </p:nvGrpSpPr>
        <p:grpSpPr>
          <a:xfrm>
            <a:off x="75760" y="113952"/>
            <a:ext cx="1263184" cy="2809693"/>
            <a:chOff x="110611" y="113946"/>
            <a:chExt cx="1263184" cy="2809693"/>
          </a:xfrm>
        </p:grpSpPr>
        <p:pic>
          <p:nvPicPr>
            <p:cNvPr id="8" name="Picture 10" descr="Picture 10">
              <a:extLst>
                <a:ext uri="{FF2B5EF4-FFF2-40B4-BE49-F238E27FC236}">
                  <a16:creationId xmlns:a16="http://schemas.microsoft.com/office/drawing/2014/main" id="{4B123094-8A5D-0109-98C1-D847BE13E30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9005" y="113946"/>
              <a:ext cx="1106396" cy="1483359"/>
            </a:xfrm>
            <a:prstGeom prst="rect">
              <a:avLst/>
            </a:prstGeom>
            <a:ln w="12700">
              <a:miter lim="400000"/>
            </a:ln>
          </p:spPr>
        </p:pic>
        <p:sp>
          <p:nvSpPr>
            <p:cNvPr id="7" name="TextBox 6">
              <a:extLst>
                <a:ext uri="{FF2B5EF4-FFF2-40B4-BE49-F238E27FC236}">
                  <a16:creationId xmlns:a16="http://schemas.microsoft.com/office/drawing/2014/main" id="{F3476A3E-D0F2-4029-2219-6FC95C364120}"/>
                </a:ext>
              </a:extLst>
            </p:cNvPr>
            <p:cNvSpPr txBox="1"/>
            <p:nvPr/>
          </p:nvSpPr>
          <p:spPr>
            <a:xfrm>
              <a:off x="110611" y="1600200"/>
              <a:ext cx="1263184" cy="1323439"/>
            </a:xfrm>
            <a:prstGeom prst="rect">
              <a:avLst/>
            </a:prstGeom>
            <a:noFill/>
          </p:spPr>
          <p:txBody>
            <a:bodyPr wrap="square" rtlCol="0">
              <a:spAutoFit/>
            </a:bodyPr>
            <a:lstStyle/>
            <a:p>
              <a:pPr algn="ctr">
                <a:defRPr/>
              </a:pPr>
              <a:r>
                <a:rPr lang="en-US" sz="1600" dirty="0">
                  <a:solidFill>
                    <a:srgbClr val="DADADA">
                      <a:lumMod val="10000"/>
                    </a:srgbClr>
                  </a:solidFill>
                  <a:latin typeface="Tahoma"/>
                  <a:cs typeface="Arial"/>
                </a:rPr>
                <a:t>Outreach for the </a:t>
              </a:r>
              <a:r>
                <a:rPr lang="en-US" sz="1600" b="1" dirty="0">
                  <a:solidFill>
                    <a:srgbClr val="DADADA">
                      <a:lumMod val="10000"/>
                    </a:srgbClr>
                  </a:solidFill>
                  <a:latin typeface="Tahoma"/>
                  <a:cs typeface="Arial"/>
                </a:rPr>
                <a:t>NASA</a:t>
              </a:r>
              <a:r>
                <a:rPr lang="en-US" sz="1600" dirty="0">
                  <a:solidFill>
                    <a:srgbClr val="DADADA">
                      <a:lumMod val="10000"/>
                    </a:srgbClr>
                  </a:solidFill>
                  <a:latin typeface="Tahoma"/>
                  <a:cs typeface="Arial"/>
                </a:rPr>
                <a:t> PUNCH mission</a:t>
              </a:r>
            </a:p>
          </p:txBody>
        </p:sp>
      </p:grpSp>
      <p:sp>
        <p:nvSpPr>
          <p:cNvPr id="10" name="Oval 9">
            <a:extLst>
              <a:ext uri="{FF2B5EF4-FFF2-40B4-BE49-F238E27FC236}">
                <a16:creationId xmlns:a16="http://schemas.microsoft.com/office/drawing/2014/main" id="{7D9CABAA-349D-D277-2B01-FB9A9DD4F1F6}"/>
              </a:ext>
            </a:extLst>
          </p:cNvPr>
          <p:cNvSpPr/>
          <p:nvPr/>
        </p:nvSpPr>
        <p:spPr>
          <a:xfrm>
            <a:off x="7883450" y="225745"/>
            <a:ext cx="1106396" cy="1061172"/>
          </a:xfrm>
          <a:prstGeom prst="ellipse">
            <a:avLst/>
          </a:prstGeom>
          <a:blipFill>
            <a:blip r:embed="rId3" cstate="email">
              <a:extLst>
                <a:ext uri="{28A0092B-C50C-407E-A947-70E740481C1C}">
                  <a14:useLocalDpi xmlns:a14="http://schemas.microsoft.com/office/drawing/2010/main"/>
                </a:ext>
              </a:extLst>
            </a:blip>
            <a:srcRect/>
            <a:stretch>
              <a:fillRect/>
            </a:stretch>
          </a:blipFill>
          <a:ln w="12700">
            <a:solidFill>
              <a:srgbClr val="9FE6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0" name="Title 1">
            <a:extLst>
              <a:ext uri="{FF2B5EF4-FFF2-40B4-BE49-F238E27FC236}">
                <a16:creationId xmlns:a16="http://schemas.microsoft.com/office/drawing/2014/main" id="{10BA5731-7C5F-E6BC-5D8A-434B218C29C1}"/>
              </a:ext>
            </a:extLst>
          </p:cNvPr>
          <p:cNvSpPr txBox="1">
            <a:spLocks/>
          </p:cNvSpPr>
          <p:nvPr/>
        </p:nvSpPr>
        <p:spPr>
          <a:xfrm>
            <a:off x="685800" y="-762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t>Pinhole Projection of the Sun</a:t>
            </a:r>
          </a:p>
        </p:txBody>
      </p:sp>
      <p:sp>
        <p:nvSpPr>
          <p:cNvPr id="4" name="TextBox 3">
            <a:extLst>
              <a:ext uri="{FF2B5EF4-FFF2-40B4-BE49-F238E27FC236}">
                <a16:creationId xmlns:a16="http://schemas.microsoft.com/office/drawing/2014/main" id="{EFA28AC2-E124-FBB9-A16B-C590D08CA879}"/>
              </a:ext>
            </a:extLst>
          </p:cNvPr>
          <p:cNvSpPr txBox="1"/>
          <p:nvPr/>
        </p:nvSpPr>
        <p:spPr>
          <a:xfrm>
            <a:off x="2000250" y="5744802"/>
            <a:ext cx="5524500" cy="1015663"/>
          </a:xfrm>
          <a:prstGeom prst="rect">
            <a:avLst/>
          </a:prstGeom>
          <a:solidFill>
            <a:srgbClr val="ECE6E4"/>
          </a:solidFill>
        </p:spPr>
        <p:txBody>
          <a:bodyPr wrap="square">
            <a:spAutoFit/>
          </a:bodyPr>
          <a:lstStyle/>
          <a:p>
            <a:pPr algn="ctr"/>
            <a:r>
              <a:rPr lang="en-US" sz="2000" b="1" dirty="0"/>
              <a:t>Can you find other ways to make pinhole</a:t>
            </a:r>
          </a:p>
          <a:p>
            <a:pPr algn="ctr"/>
            <a:r>
              <a:rPr lang="en-US" sz="2000" b="1" dirty="0"/>
              <a:t> images of the Sun using your hands? </a:t>
            </a:r>
          </a:p>
          <a:p>
            <a:pPr algn="ctr"/>
            <a:r>
              <a:rPr lang="en-US" sz="2000" b="1" dirty="0"/>
              <a:t>Try one palm up and the other facing down?</a:t>
            </a:r>
          </a:p>
        </p:txBody>
      </p:sp>
      <p:sp>
        <p:nvSpPr>
          <p:cNvPr id="18" name="TextBox 17">
            <a:extLst>
              <a:ext uri="{FF2B5EF4-FFF2-40B4-BE49-F238E27FC236}">
                <a16:creationId xmlns:a16="http://schemas.microsoft.com/office/drawing/2014/main" id="{52D9FB26-DD58-3C59-A457-D6F4636F7DE9}"/>
              </a:ext>
            </a:extLst>
          </p:cNvPr>
          <p:cNvSpPr txBox="1"/>
          <p:nvPr/>
        </p:nvSpPr>
        <p:spPr>
          <a:xfrm>
            <a:off x="1219200" y="1120914"/>
            <a:ext cx="7086600" cy="707886"/>
          </a:xfrm>
          <a:prstGeom prst="rect">
            <a:avLst/>
          </a:prstGeom>
          <a:noFill/>
        </p:spPr>
        <p:txBody>
          <a:bodyPr wrap="square">
            <a:spAutoFit/>
          </a:bodyPr>
          <a:lstStyle/>
          <a:p>
            <a:pPr algn="ctr">
              <a:defRPr/>
            </a:pPr>
            <a:r>
              <a:rPr lang="en-US" sz="2000" b="1" dirty="0">
                <a:solidFill>
                  <a:prstClr val="black"/>
                </a:solidFill>
                <a:latin typeface="Calibri"/>
              </a:rPr>
              <a:t>Use a fence, a wall, sidewalk, or paper for the projection surface depending on the time of day and how high the Sun is in the sky.</a:t>
            </a:r>
          </a:p>
        </p:txBody>
      </p:sp>
      <p:grpSp>
        <p:nvGrpSpPr>
          <p:cNvPr id="32" name="Group 31">
            <a:extLst>
              <a:ext uri="{FF2B5EF4-FFF2-40B4-BE49-F238E27FC236}">
                <a16:creationId xmlns:a16="http://schemas.microsoft.com/office/drawing/2014/main" id="{4512225D-1021-E205-6814-3FE71BFC2A34}"/>
              </a:ext>
            </a:extLst>
          </p:cNvPr>
          <p:cNvGrpSpPr/>
          <p:nvPr/>
        </p:nvGrpSpPr>
        <p:grpSpPr>
          <a:xfrm>
            <a:off x="5064578" y="1908025"/>
            <a:ext cx="4032913" cy="3794147"/>
            <a:chOff x="5064576" y="1783941"/>
            <a:chExt cx="4032913" cy="3794147"/>
          </a:xfrm>
        </p:grpSpPr>
        <p:pic>
          <p:nvPicPr>
            <p:cNvPr id="14" name="Picture 13">
              <a:extLst>
                <a:ext uri="{FF2B5EF4-FFF2-40B4-BE49-F238E27FC236}">
                  <a16:creationId xmlns:a16="http://schemas.microsoft.com/office/drawing/2014/main" id="{24CA745F-F3D2-1802-F3EF-3DE449B9C945}"/>
                </a:ext>
              </a:extLst>
            </p:cNvPr>
            <p:cNvPicPr>
              <a:picLocks noChangeAspect="1"/>
            </p:cNvPicPr>
            <p:nvPr/>
          </p:nvPicPr>
          <p:blipFill>
            <a:blip r:embed="rId4"/>
            <a:stretch>
              <a:fillRect/>
            </a:stretch>
          </p:blipFill>
          <p:spPr>
            <a:xfrm>
              <a:off x="5244639" y="2133603"/>
              <a:ext cx="3731333" cy="2937251"/>
            </a:xfrm>
            <a:prstGeom prst="rect">
              <a:avLst/>
            </a:prstGeom>
          </p:spPr>
        </p:pic>
        <p:sp>
          <p:nvSpPr>
            <p:cNvPr id="21" name="TextBox 20">
              <a:extLst>
                <a:ext uri="{FF2B5EF4-FFF2-40B4-BE49-F238E27FC236}">
                  <a16:creationId xmlns:a16="http://schemas.microsoft.com/office/drawing/2014/main" id="{F8D8283C-41F4-E884-3A50-16B738D7D8D2}"/>
                </a:ext>
              </a:extLst>
            </p:cNvPr>
            <p:cNvSpPr txBox="1"/>
            <p:nvPr/>
          </p:nvSpPr>
          <p:spPr>
            <a:xfrm>
              <a:off x="5064576" y="1783941"/>
              <a:ext cx="4003664" cy="307777"/>
            </a:xfrm>
            <a:prstGeom prst="rect">
              <a:avLst/>
            </a:prstGeom>
            <a:noFill/>
          </p:spPr>
          <p:txBody>
            <a:bodyPr wrap="square">
              <a:spAutoFit/>
            </a:bodyPr>
            <a:lstStyle/>
            <a:p>
              <a:pPr algn="ctr">
                <a:defRPr/>
              </a:pPr>
              <a:r>
                <a:rPr lang="en-US" sz="1400" dirty="0">
                  <a:solidFill>
                    <a:prstClr val="black"/>
                  </a:solidFill>
                  <a:latin typeface="Calibri"/>
                </a:rPr>
                <a:t>Projecting on a sidewalk with </a:t>
              </a:r>
              <a:r>
                <a:rPr lang="en-US" sz="1400" dirty="0">
                  <a:solidFill>
                    <a:prstClr val="black"/>
                  </a:solidFill>
                  <a:highlight>
                    <a:srgbClr val="FFFF00"/>
                  </a:highlight>
                  <a:latin typeface="Calibri"/>
                </a:rPr>
                <a:t>midday sunlight</a:t>
              </a:r>
            </a:p>
          </p:txBody>
        </p:sp>
        <p:sp>
          <p:nvSpPr>
            <p:cNvPr id="24" name="TextBox 23">
              <a:extLst>
                <a:ext uri="{FF2B5EF4-FFF2-40B4-BE49-F238E27FC236}">
                  <a16:creationId xmlns:a16="http://schemas.microsoft.com/office/drawing/2014/main" id="{795F894E-BEE9-3A19-0546-D638E921B955}"/>
                </a:ext>
              </a:extLst>
            </p:cNvPr>
            <p:cNvSpPr txBox="1"/>
            <p:nvPr/>
          </p:nvSpPr>
          <p:spPr>
            <a:xfrm>
              <a:off x="5093825" y="5054868"/>
              <a:ext cx="4003664" cy="523220"/>
            </a:xfrm>
            <a:prstGeom prst="rect">
              <a:avLst/>
            </a:prstGeom>
            <a:noFill/>
          </p:spPr>
          <p:txBody>
            <a:bodyPr wrap="square">
              <a:spAutoFit/>
            </a:bodyPr>
            <a:lstStyle/>
            <a:p>
              <a:pPr algn="ctr"/>
              <a:r>
                <a:rPr lang="en-US" sz="1400" dirty="0">
                  <a:solidFill>
                    <a:prstClr val="black"/>
                  </a:solidFill>
                  <a:latin typeface="Calibri"/>
                </a:rPr>
                <a:t>8</a:t>
              </a:r>
              <a:r>
                <a:rPr lang="en-US" sz="1400" baseline="30000" dirty="0">
                  <a:solidFill>
                    <a:prstClr val="black"/>
                  </a:solidFill>
                  <a:latin typeface="Calibri"/>
                </a:rPr>
                <a:t>th</a:t>
              </a:r>
              <a:r>
                <a:rPr lang="en-US" sz="1400" dirty="0">
                  <a:solidFill>
                    <a:prstClr val="black"/>
                  </a:solidFill>
                  <a:latin typeface="Calibri"/>
                </a:rPr>
                <a:t> graders at the Haak’u Community Academy at the Pueblo of Acoma invented a palms-up approach.</a:t>
              </a:r>
              <a:endParaRPr lang="en-US" sz="1400" dirty="0"/>
            </a:p>
          </p:txBody>
        </p:sp>
      </p:grpSp>
      <p:grpSp>
        <p:nvGrpSpPr>
          <p:cNvPr id="30" name="Group 29">
            <a:extLst>
              <a:ext uri="{FF2B5EF4-FFF2-40B4-BE49-F238E27FC236}">
                <a16:creationId xmlns:a16="http://schemas.microsoft.com/office/drawing/2014/main" id="{BBCC702D-E6E9-6851-2ED5-227282C0CEEF}"/>
              </a:ext>
            </a:extLst>
          </p:cNvPr>
          <p:cNvGrpSpPr/>
          <p:nvPr/>
        </p:nvGrpSpPr>
        <p:grpSpPr>
          <a:xfrm>
            <a:off x="1143000" y="1916627"/>
            <a:ext cx="4003664" cy="3798375"/>
            <a:chOff x="1143000" y="1792543"/>
            <a:chExt cx="4003664" cy="3798375"/>
          </a:xfrm>
        </p:grpSpPr>
        <p:pic>
          <p:nvPicPr>
            <p:cNvPr id="31" name="Picture 30" descr="A picture containing outdoor, person&#10;&#10;Description automatically generated">
              <a:extLst>
                <a:ext uri="{FF2B5EF4-FFF2-40B4-BE49-F238E27FC236}">
                  <a16:creationId xmlns:a16="http://schemas.microsoft.com/office/drawing/2014/main" id="{4C135C63-AC74-BE7E-FEB3-879C0B08D53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5400000">
              <a:off x="1712965" y="1704776"/>
              <a:ext cx="2937251" cy="3794906"/>
            </a:xfrm>
            <a:prstGeom prst="rect">
              <a:avLst/>
            </a:prstGeom>
          </p:spPr>
        </p:pic>
        <p:sp>
          <p:nvSpPr>
            <p:cNvPr id="19" name="TextBox 18">
              <a:extLst>
                <a:ext uri="{FF2B5EF4-FFF2-40B4-BE49-F238E27FC236}">
                  <a16:creationId xmlns:a16="http://schemas.microsoft.com/office/drawing/2014/main" id="{E7AE5703-5923-E027-AD50-20FF54399BCD}"/>
                </a:ext>
              </a:extLst>
            </p:cNvPr>
            <p:cNvSpPr txBox="1"/>
            <p:nvPr/>
          </p:nvSpPr>
          <p:spPr>
            <a:xfrm>
              <a:off x="1179595" y="1792543"/>
              <a:ext cx="3925805" cy="307777"/>
            </a:xfrm>
            <a:prstGeom prst="rect">
              <a:avLst/>
            </a:prstGeom>
            <a:noFill/>
          </p:spPr>
          <p:txBody>
            <a:bodyPr wrap="square">
              <a:spAutoFit/>
            </a:bodyPr>
            <a:lstStyle/>
            <a:p>
              <a:pPr algn="ctr">
                <a:defRPr/>
              </a:pPr>
              <a:r>
                <a:rPr lang="en-US" sz="1400" dirty="0">
                  <a:solidFill>
                    <a:prstClr val="black"/>
                  </a:solidFill>
                  <a:latin typeface="Calibri"/>
                </a:rPr>
                <a:t>Projecting on a vertical fence with </a:t>
              </a:r>
              <a:r>
                <a:rPr lang="en-US" sz="1400" dirty="0">
                  <a:solidFill>
                    <a:prstClr val="black"/>
                  </a:solidFill>
                  <a:highlight>
                    <a:srgbClr val="FFFF00"/>
                  </a:highlight>
                  <a:latin typeface="Calibri"/>
                </a:rPr>
                <a:t>morning sunlight</a:t>
              </a:r>
            </a:p>
          </p:txBody>
        </p:sp>
        <p:sp>
          <p:nvSpPr>
            <p:cNvPr id="26" name="TextBox 25">
              <a:extLst>
                <a:ext uri="{FF2B5EF4-FFF2-40B4-BE49-F238E27FC236}">
                  <a16:creationId xmlns:a16="http://schemas.microsoft.com/office/drawing/2014/main" id="{40BCC3A2-9B33-4851-CE07-860B3FEAD324}"/>
                </a:ext>
              </a:extLst>
            </p:cNvPr>
            <p:cNvSpPr txBox="1"/>
            <p:nvPr/>
          </p:nvSpPr>
          <p:spPr>
            <a:xfrm>
              <a:off x="1143000" y="5067698"/>
              <a:ext cx="4003664" cy="523220"/>
            </a:xfrm>
            <a:prstGeom prst="rect">
              <a:avLst/>
            </a:prstGeom>
            <a:noFill/>
          </p:spPr>
          <p:txBody>
            <a:bodyPr wrap="square">
              <a:spAutoFit/>
            </a:bodyPr>
            <a:lstStyle/>
            <a:p>
              <a:pPr algn="ctr"/>
              <a:r>
                <a:rPr lang="en-US" sz="1400" dirty="0">
                  <a:solidFill>
                    <a:prstClr val="black"/>
                  </a:solidFill>
                  <a:latin typeface="Calibri"/>
                </a:rPr>
                <a:t>Can you find the shadow of the cell phone camera? Can you tell where the photographer is located?</a:t>
              </a:r>
              <a:endParaRPr lang="en-US" sz="1400" dirty="0"/>
            </a:p>
          </p:txBody>
        </p:sp>
      </p:grpSp>
      <p:sp>
        <p:nvSpPr>
          <p:cNvPr id="2" name="Slide Number Placeholder 1">
            <a:extLst>
              <a:ext uri="{FF2B5EF4-FFF2-40B4-BE49-F238E27FC236}">
                <a16:creationId xmlns:a16="http://schemas.microsoft.com/office/drawing/2014/main" id="{53D81E74-91C6-9334-A252-95EA935ABCC1}"/>
              </a:ext>
            </a:extLst>
          </p:cNvPr>
          <p:cNvSpPr>
            <a:spLocks noGrp="1"/>
          </p:cNvSpPr>
          <p:nvPr>
            <p:ph type="sldNum" sz="quarter" idx="12"/>
          </p:nvPr>
        </p:nvSpPr>
        <p:spPr/>
        <p:txBody>
          <a:bodyPr/>
          <a:lstStyle/>
          <a:p>
            <a:fld id="{23E00BF6-6337-4BA4-A033-88BB584A9638}" type="slidenum">
              <a:rPr lang="en-US" smtClean="0"/>
              <a:t>8</a:t>
            </a:fld>
            <a:endParaRPr lang="en-US" dirty="0"/>
          </a:p>
        </p:txBody>
      </p:sp>
    </p:spTree>
    <p:extLst>
      <p:ext uri="{BB962C8B-B14F-4D97-AF65-F5344CB8AC3E}">
        <p14:creationId xmlns:p14="http://schemas.microsoft.com/office/powerpoint/2010/main" val="1819957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Picture 10">
            <a:extLst>
              <a:ext uri="{FF2B5EF4-FFF2-40B4-BE49-F238E27FC236}">
                <a16:creationId xmlns:a16="http://schemas.microsoft.com/office/drawing/2014/main" id="{4B123094-8A5D-0109-98C1-D847BE13E30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4154" y="113952"/>
            <a:ext cx="1106396" cy="1483359"/>
          </a:xfrm>
          <a:prstGeom prst="rect">
            <a:avLst/>
          </a:prstGeom>
          <a:ln w="12700">
            <a:miter lim="400000"/>
          </a:ln>
        </p:spPr>
      </p:pic>
      <p:sp>
        <p:nvSpPr>
          <p:cNvPr id="10" name="Oval 9">
            <a:extLst>
              <a:ext uri="{FF2B5EF4-FFF2-40B4-BE49-F238E27FC236}">
                <a16:creationId xmlns:a16="http://schemas.microsoft.com/office/drawing/2014/main" id="{7D9CABAA-349D-D277-2B01-FB9A9DD4F1F6}"/>
              </a:ext>
            </a:extLst>
          </p:cNvPr>
          <p:cNvSpPr/>
          <p:nvPr/>
        </p:nvSpPr>
        <p:spPr>
          <a:xfrm>
            <a:off x="7883450" y="225745"/>
            <a:ext cx="1106396" cy="1061172"/>
          </a:xfrm>
          <a:prstGeom prst="ellipse">
            <a:avLst/>
          </a:prstGeom>
          <a:blipFill>
            <a:blip r:embed="rId3" cstate="email">
              <a:extLst>
                <a:ext uri="{28A0092B-C50C-407E-A947-70E740481C1C}">
                  <a14:useLocalDpi xmlns:a14="http://schemas.microsoft.com/office/drawing/2010/main"/>
                </a:ext>
              </a:extLst>
            </a:blip>
            <a:srcRect/>
            <a:stretch>
              <a:fillRect/>
            </a:stretch>
          </a:blipFill>
          <a:ln w="12700">
            <a:solidFill>
              <a:srgbClr val="9FE6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0" name="Title 1">
            <a:extLst>
              <a:ext uri="{FF2B5EF4-FFF2-40B4-BE49-F238E27FC236}">
                <a16:creationId xmlns:a16="http://schemas.microsoft.com/office/drawing/2014/main" id="{10BA5731-7C5F-E6BC-5D8A-434B218C29C1}"/>
              </a:ext>
            </a:extLst>
          </p:cNvPr>
          <p:cNvSpPr txBox="1">
            <a:spLocks/>
          </p:cNvSpPr>
          <p:nvPr/>
        </p:nvSpPr>
        <p:spPr>
          <a:xfrm>
            <a:off x="685800" y="-762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t>Pinhole Projection of the Sun</a:t>
            </a:r>
          </a:p>
        </p:txBody>
      </p:sp>
      <p:pic>
        <p:nvPicPr>
          <p:cNvPr id="31" name="Picture 30" descr="A picture containing outdoor, person&#10;&#10;Description automatically generated">
            <a:extLst>
              <a:ext uri="{FF2B5EF4-FFF2-40B4-BE49-F238E27FC236}">
                <a16:creationId xmlns:a16="http://schemas.microsoft.com/office/drawing/2014/main" id="{4C135C63-AC74-BE7E-FEB3-879C0B08D53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1767333" y="1661672"/>
            <a:ext cx="3232503" cy="4176369"/>
          </a:xfrm>
          <a:prstGeom prst="rect">
            <a:avLst/>
          </a:prstGeom>
        </p:spPr>
      </p:pic>
      <p:pic>
        <p:nvPicPr>
          <p:cNvPr id="47" name="Picture 46" descr="A picture containing outdoor, ground, wooden, wood&#10;&#10;Description automatically generated">
            <a:extLst>
              <a:ext uri="{FF2B5EF4-FFF2-40B4-BE49-F238E27FC236}">
                <a16:creationId xmlns:a16="http://schemas.microsoft.com/office/drawing/2014/main" id="{D0B1764A-F225-DEDE-B24F-9A7D4FC4844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791202" y="2133602"/>
            <a:ext cx="3062721" cy="3232503"/>
          </a:xfrm>
          <a:prstGeom prst="rect">
            <a:avLst/>
          </a:prstGeom>
        </p:spPr>
      </p:pic>
      <p:sp>
        <p:nvSpPr>
          <p:cNvPr id="4" name="TextBox 3">
            <a:extLst>
              <a:ext uri="{FF2B5EF4-FFF2-40B4-BE49-F238E27FC236}">
                <a16:creationId xmlns:a16="http://schemas.microsoft.com/office/drawing/2014/main" id="{EFA28AC2-E124-FBB9-A16B-C590D08CA879}"/>
              </a:ext>
            </a:extLst>
          </p:cNvPr>
          <p:cNvSpPr txBox="1"/>
          <p:nvPr/>
        </p:nvSpPr>
        <p:spPr>
          <a:xfrm>
            <a:off x="997750" y="995751"/>
            <a:ext cx="7889685" cy="846386"/>
          </a:xfrm>
          <a:prstGeom prst="rect">
            <a:avLst/>
          </a:prstGeom>
          <a:noFill/>
        </p:spPr>
        <p:txBody>
          <a:bodyPr wrap="square">
            <a:spAutoFit/>
          </a:bodyPr>
          <a:lstStyle/>
          <a:p>
            <a:pPr algn="ctr">
              <a:spcAft>
                <a:spcPts val="600"/>
              </a:spcAft>
            </a:pPr>
            <a:r>
              <a:rPr lang="en-US" sz="2400" b="1" dirty="0"/>
              <a:t>Look closely at the back of the hands.</a:t>
            </a:r>
          </a:p>
          <a:p>
            <a:pPr algn="ctr">
              <a:spcAft>
                <a:spcPts val="1200"/>
              </a:spcAft>
            </a:pPr>
            <a:r>
              <a:rPr lang="en-US" sz="2000" b="1" dirty="0"/>
              <a:t>What shapes are the gaps between the crossed fingers? Are they round? </a:t>
            </a:r>
          </a:p>
        </p:txBody>
      </p:sp>
      <p:sp>
        <p:nvSpPr>
          <p:cNvPr id="6" name="TextBox 5">
            <a:extLst>
              <a:ext uri="{FF2B5EF4-FFF2-40B4-BE49-F238E27FC236}">
                <a16:creationId xmlns:a16="http://schemas.microsoft.com/office/drawing/2014/main" id="{FEFFE0E5-903A-30F0-96CB-F2093E202E8F}"/>
              </a:ext>
            </a:extLst>
          </p:cNvPr>
          <p:cNvSpPr txBox="1"/>
          <p:nvPr/>
        </p:nvSpPr>
        <p:spPr>
          <a:xfrm>
            <a:off x="1293786" y="5551930"/>
            <a:ext cx="6680131" cy="1015663"/>
          </a:xfrm>
          <a:prstGeom prst="rect">
            <a:avLst/>
          </a:prstGeom>
          <a:noFill/>
        </p:spPr>
        <p:txBody>
          <a:bodyPr wrap="square">
            <a:spAutoFit/>
          </a:bodyPr>
          <a:lstStyle/>
          <a:p>
            <a:pPr algn="ctr">
              <a:spcAft>
                <a:spcPts val="1200"/>
              </a:spcAft>
            </a:pPr>
            <a:r>
              <a:rPr lang="en-US" sz="2000" b="1" dirty="0"/>
              <a:t>What do you think would happen to the images of the round Sun if the hands were moved closer and closer to the fence? Would the shapes of light between the fingers stay round?</a:t>
            </a:r>
          </a:p>
        </p:txBody>
      </p:sp>
      <p:sp>
        <p:nvSpPr>
          <p:cNvPr id="2" name="Slide Number Placeholder 1">
            <a:extLst>
              <a:ext uri="{FF2B5EF4-FFF2-40B4-BE49-F238E27FC236}">
                <a16:creationId xmlns:a16="http://schemas.microsoft.com/office/drawing/2014/main" id="{1A12EE6F-1503-634A-0EF5-1D56D39F0434}"/>
              </a:ext>
            </a:extLst>
          </p:cNvPr>
          <p:cNvSpPr>
            <a:spLocks noGrp="1"/>
          </p:cNvSpPr>
          <p:nvPr>
            <p:ph type="sldNum" sz="quarter" idx="12"/>
          </p:nvPr>
        </p:nvSpPr>
        <p:spPr/>
        <p:txBody>
          <a:bodyPr/>
          <a:lstStyle/>
          <a:p>
            <a:fld id="{23E00BF6-6337-4BA4-A033-88BB584A9638}" type="slidenum">
              <a:rPr lang="en-US" smtClean="0"/>
              <a:t>9</a:t>
            </a:fld>
            <a:endParaRPr lang="en-US" dirty="0"/>
          </a:p>
        </p:txBody>
      </p:sp>
      <p:sp>
        <p:nvSpPr>
          <p:cNvPr id="3" name="TextBox 2">
            <a:extLst>
              <a:ext uri="{FF2B5EF4-FFF2-40B4-BE49-F238E27FC236}">
                <a16:creationId xmlns:a16="http://schemas.microsoft.com/office/drawing/2014/main" id="{A4754994-355D-ADFD-A7EB-18880A7DAB05}"/>
              </a:ext>
            </a:extLst>
          </p:cNvPr>
          <p:cNvSpPr txBox="1"/>
          <p:nvPr/>
        </p:nvSpPr>
        <p:spPr>
          <a:xfrm>
            <a:off x="-39602" y="3428762"/>
            <a:ext cx="1263185" cy="160043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Gaps between crossed fingers are like the holes in the pinhole projector, </a:t>
            </a:r>
          </a:p>
        </p:txBody>
      </p:sp>
      <p:cxnSp>
        <p:nvCxnSpPr>
          <p:cNvPr id="9" name="Straight Arrow Connector 8">
            <a:extLst>
              <a:ext uri="{FF2B5EF4-FFF2-40B4-BE49-F238E27FC236}">
                <a16:creationId xmlns:a16="http://schemas.microsoft.com/office/drawing/2014/main" id="{C9F561CC-1F39-88EA-DF65-91F82BB6B458}"/>
              </a:ext>
            </a:extLst>
          </p:cNvPr>
          <p:cNvCxnSpPr>
            <a:cxnSpLocks/>
          </p:cNvCxnSpPr>
          <p:nvPr/>
        </p:nvCxnSpPr>
        <p:spPr>
          <a:xfrm>
            <a:off x="913897" y="3623097"/>
            <a:ext cx="2286503" cy="0"/>
          </a:xfrm>
          <a:prstGeom prst="straightConnector1">
            <a:avLst/>
          </a:prstGeom>
          <a:ln w="28575">
            <a:solidFill>
              <a:srgbClr val="3FC802"/>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366800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113197</TotalTime>
  <Words>1777</Words>
  <Application>Microsoft Office PowerPoint</Application>
  <PresentationFormat>On-screen Show (4:3)</PresentationFormat>
  <Paragraphs>190</Paragraphs>
  <Slides>16</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Arial</vt:lpstr>
      <vt:lpstr>Calibri</vt:lpstr>
      <vt:lpstr>Tahoma</vt:lpstr>
      <vt:lpstr>Calibri Light</vt:lpstr>
      <vt:lpstr>Arial Nova Light</vt:lpstr>
      <vt:lpstr>Office Theme</vt:lpstr>
      <vt:lpstr>2_Office Theme</vt:lpstr>
      <vt:lpstr>1_Office Theme</vt:lpstr>
      <vt:lpstr>PowerPoint Presentation</vt:lpstr>
      <vt:lpstr>[Really] Understanding  Pinhole Projection of the Sun</vt:lpstr>
      <vt:lpstr>Essential viewing:  6-minute “how-to-facilitate” video [ https://punch.space.swri.edu/punch_outreach_pinholeprojector.php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Pinhole Projection of the Sun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Pinhole Projection</dc:title>
  <dc:creator>arca965@gmail.com;cherilynn.morrow@gmail.com</dc:creator>
  <cp:lastModifiedBy>Mike Zawaski</cp:lastModifiedBy>
  <cp:revision>426</cp:revision>
  <dcterms:created xsi:type="dcterms:W3CDTF">2022-11-04T22:43:51Z</dcterms:created>
  <dcterms:modified xsi:type="dcterms:W3CDTF">2023-10-03T02:40:44Z</dcterms:modified>
</cp:coreProperties>
</file>