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8" r:id="rId2"/>
    <p:sldMasterId id="2147483690" r:id="rId3"/>
    <p:sldMasterId id="2147483702" r:id="rId4"/>
    <p:sldMasterId id="2147483714" r:id="rId5"/>
    <p:sldMasterId id="2147483726" r:id="rId6"/>
  </p:sldMasterIdLst>
  <p:notesMasterIdLst>
    <p:notesMasterId r:id="rId18"/>
  </p:notesMasterIdLst>
  <p:sldIdLst>
    <p:sldId id="285" r:id="rId7"/>
    <p:sldId id="290" r:id="rId8"/>
    <p:sldId id="262" r:id="rId9"/>
    <p:sldId id="286" r:id="rId10"/>
    <p:sldId id="287" r:id="rId11"/>
    <p:sldId id="288" r:id="rId12"/>
    <p:sldId id="266" r:id="rId13"/>
    <p:sldId id="267" r:id="rId14"/>
    <p:sldId id="289" r:id="rId15"/>
    <p:sldId id="1859" r:id="rId16"/>
    <p:sldId id="18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FE88-01CF-4390-B0D0-FA5F8F9916C9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B292E-0D5F-4CFE-A4CD-6180505EF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bbd2fd748f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g2bbd2fd748f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charged particle flow from the Sun – the solar wind - defines the heliosphere  - the region of space influenced by the Sun.  The heliosphere extends out beyond the orbit of Pluto until it peters out at a boundary with interstellar space.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PUNCH focuses on the Inner Heliosphere between Sun and Earth.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four PUNCH cameras in Earth orbit will allow 3D imaging of the solar wind - from the outer solar corona all the way to Earth orbit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This will allow the corona and solar wind of the inner heliosphere to be studied as a unified system FOR THE FIRST TIME!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 a result, PUNCH will be providing a pioneering new capacity for </a:t>
            </a:r>
            <a:r>
              <a:rPr lang="en" sz="1200" b="0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solar storm </a:t>
            </a:r>
            <a:r>
              <a:rPr lang="en" sz="1200" b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tracking</a:t>
            </a:r>
            <a:r>
              <a:rPr lang="en" sz="1200" b="0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" sz="1200" b="0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space weather 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monitoring…..</a:t>
            </a:r>
            <a:endParaRPr/>
          </a:p>
        </p:txBody>
      </p:sp>
      <p:sp>
        <p:nvSpPr>
          <p:cNvPr id="827" name="Google Shape;827;g2bbd2fd748f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>
          <a:extLst>
            <a:ext uri="{FF2B5EF4-FFF2-40B4-BE49-F238E27FC236}">
              <a16:creationId xmlns:a16="http://schemas.microsoft.com/office/drawing/2014/main" id="{3F02CB7B-9C7C-ECBB-F95E-256E65F8A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bbd2fd748f_0_63:notes">
            <a:extLst>
              <a:ext uri="{FF2B5EF4-FFF2-40B4-BE49-F238E27FC236}">
                <a16:creationId xmlns:a16="http://schemas.microsoft.com/office/drawing/2014/main" id="{759A395F-FB84-F621-DC88-0A42654B7D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g2bbd2fd748f_0_63:notes">
            <a:extLst>
              <a:ext uri="{FF2B5EF4-FFF2-40B4-BE49-F238E27FC236}">
                <a16:creationId xmlns:a16="http://schemas.microsoft.com/office/drawing/2014/main" id="{23EB781F-3848-9E10-3A3F-9F60C3DBE3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 min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charged particle flow from the Sun – the solar wind - defines the heliosphere  - the region of space influenced by the Sun.  The heliosphere extends out beyond the orbit of Pluto until it peters out at a boundary with interstellar space.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PUNCH focuses on the Inner Heliosphere between Sun and Earth.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four PUNCH cameras in Earth orbit will allow 3D imaging of the solar wind - from the outer solar corona all the way to Earth orbit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This will allow the corona and solar wind of the inner heliosphere to be studied as a unified system FOR THE FIRST TIME!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As a result, PUNCH will be providing a pioneering new capacity for </a:t>
            </a:r>
            <a:r>
              <a:rPr lang="en" sz="1200" b="0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solar storm </a:t>
            </a:r>
            <a:r>
              <a:rPr lang="en" sz="1200" b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tracking</a:t>
            </a:r>
            <a:r>
              <a:rPr lang="en" sz="1200" b="0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&amp; </a:t>
            </a:r>
            <a:r>
              <a:rPr lang="en" sz="1200" b="0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space weather </a:t>
            </a:r>
            <a:r>
              <a:rPr lang="en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monitoring…..</a:t>
            </a:r>
            <a:endParaRPr/>
          </a:p>
        </p:txBody>
      </p:sp>
      <p:sp>
        <p:nvSpPr>
          <p:cNvPr id="827" name="Google Shape;827;g2bbd2fd748f_0_63:notes">
            <a:extLst>
              <a:ext uri="{FF2B5EF4-FFF2-40B4-BE49-F238E27FC236}">
                <a16:creationId xmlns:a16="http://schemas.microsoft.com/office/drawing/2014/main" id="{6C20EA85-22C0-E01E-C493-C85D3A84E3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471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ba330a54a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g2ba330a54a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2691bec8d6a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g2691bec8d6a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691bec8d6a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6" name="Google Shape;886;g2691bec8d6a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g2691bec8d6a_0_2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ba330a54a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ba330a54a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tx">
  <p:cSld name="Title and Conten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 txBox="1">
            <a:spLocks noGrp="1"/>
          </p:cNvSpPr>
          <p:nvPr>
            <p:ph type="sldNum" idx="12"/>
          </p:nvPr>
        </p:nvSpPr>
        <p:spPr>
          <a:xfrm>
            <a:off x="8919677" y="6550223"/>
            <a:ext cx="224182" cy="3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955"/>
            </a:lvl1pPr>
            <a:lvl2pPr marL="0" lvl="1" indent="0" algn="r" rtl="0">
              <a:spcBef>
                <a:spcPts val="0"/>
              </a:spcBef>
              <a:buNone/>
              <a:defRPr sz="955"/>
            </a:lvl2pPr>
            <a:lvl3pPr marL="0" lvl="2" indent="0" algn="r" rtl="0">
              <a:spcBef>
                <a:spcPts val="0"/>
              </a:spcBef>
              <a:buNone/>
              <a:defRPr sz="955"/>
            </a:lvl3pPr>
            <a:lvl4pPr marL="0" lvl="3" indent="0" algn="r" rtl="0">
              <a:spcBef>
                <a:spcPts val="0"/>
              </a:spcBef>
              <a:buNone/>
              <a:defRPr sz="955"/>
            </a:lvl4pPr>
            <a:lvl5pPr marL="0" lvl="4" indent="0" algn="r" rtl="0">
              <a:spcBef>
                <a:spcPts val="0"/>
              </a:spcBef>
              <a:buNone/>
              <a:defRPr sz="955"/>
            </a:lvl5pPr>
            <a:lvl6pPr marL="0" lvl="5" indent="0" algn="r" rtl="0">
              <a:spcBef>
                <a:spcPts val="0"/>
              </a:spcBef>
              <a:buNone/>
              <a:defRPr sz="955"/>
            </a:lvl6pPr>
            <a:lvl7pPr marL="0" lvl="6" indent="0" algn="r" rtl="0">
              <a:spcBef>
                <a:spcPts val="0"/>
              </a:spcBef>
              <a:buNone/>
              <a:defRPr sz="955"/>
            </a:lvl7pPr>
            <a:lvl8pPr marL="0" lvl="7" indent="0" algn="r" rtl="0">
              <a:spcBef>
                <a:spcPts val="0"/>
              </a:spcBef>
              <a:buNone/>
              <a:defRPr sz="955"/>
            </a:lvl8pPr>
            <a:lvl9pPr marL="0" lvl="8" indent="0" algn="r" rtl="0">
              <a:spcBef>
                <a:spcPts val="0"/>
              </a:spcBef>
              <a:buNone/>
              <a:defRPr sz="955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304800" y="1063825"/>
            <a:ext cx="8610545" cy="54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03433" lvl="0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806867" lvl="1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2pPr>
            <a:lvl3pPr marL="1210300" lvl="2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613733" lvl="3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017166" lvl="4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8077364" cy="7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75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45" cy="763676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2481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471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65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03433" lvl="0" indent="-28576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1pPr>
            <a:lvl2pPr marL="806867" lvl="1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2pPr>
            <a:lvl3pPr marL="1210300" lvl="2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3pPr>
            <a:lvl4pPr marL="1613733" lvl="3" indent="-28576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4pPr>
            <a:lvl5pPr marL="2017166" lvl="4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5pPr>
            <a:lvl6pPr marL="2420600" lvl="5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6pPr>
            <a:lvl7pPr marL="2824033" lvl="6" indent="-28576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7pPr>
            <a:lvl8pPr marL="3227466" lvl="7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8pPr>
            <a:lvl9pPr marL="3630900" lvl="8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9129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1"/>
            <a:ext cx="6367909" cy="5454529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206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94373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9794" tIns="99794" rIns="99794" bIns="9979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88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091" cy="1976294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588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091" cy="1646735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94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706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03433" lvl="0" indent="-324988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806867" lvl="1" indent="-296972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210300" lvl="2" indent="-296972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613733" lvl="3" indent="-296972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017166" lvl="4" indent="-296972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420600" lvl="5" indent="-296972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2824033" lvl="6" indent="-296972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227466" lvl="7" indent="-296972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3630900" lvl="8" indent="-296972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43419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909" cy="806824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403433" lvl="0" indent="-20171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4306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4"/>
            <a:ext cx="8520545" cy="2617941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306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45" cy="1734353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03433" lvl="0" indent="-324988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806867" lvl="1" indent="-296972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210300" lvl="2" indent="-296972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613733" lvl="3" indent="-296972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017166" lvl="4" indent="-296972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420600" lvl="5" indent="-296972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2824033" lvl="6" indent="-296972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227466" lvl="7" indent="-296972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3630900" lvl="8" indent="-296972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1578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1149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55" cy="146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909" cy="175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lvl="0" algn="ctr" rtl="0">
              <a:spcBef>
                <a:spcPts val="618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29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41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032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06246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652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">
  <p:cSld name="Section Divider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>
            <a:spLocks noGrp="1"/>
          </p:cNvSpPr>
          <p:nvPr>
            <p:ph type="sldNum" idx="12"/>
          </p:nvPr>
        </p:nvSpPr>
        <p:spPr>
          <a:xfrm>
            <a:off x="8919677" y="6550223"/>
            <a:ext cx="224182" cy="3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 sz="955"/>
            </a:lvl1pPr>
            <a:lvl2pPr marL="0" lvl="1" indent="0" algn="r" rtl="0">
              <a:spcBef>
                <a:spcPts val="0"/>
              </a:spcBef>
              <a:buNone/>
              <a:defRPr sz="955"/>
            </a:lvl2pPr>
            <a:lvl3pPr marL="0" lvl="2" indent="0" algn="r" rtl="0">
              <a:spcBef>
                <a:spcPts val="0"/>
              </a:spcBef>
              <a:buNone/>
              <a:defRPr sz="955"/>
            </a:lvl3pPr>
            <a:lvl4pPr marL="0" lvl="3" indent="0" algn="r" rtl="0">
              <a:spcBef>
                <a:spcPts val="0"/>
              </a:spcBef>
              <a:buNone/>
              <a:defRPr sz="955"/>
            </a:lvl4pPr>
            <a:lvl5pPr marL="0" lvl="4" indent="0" algn="r" rtl="0">
              <a:spcBef>
                <a:spcPts val="0"/>
              </a:spcBef>
              <a:buNone/>
              <a:defRPr sz="955"/>
            </a:lvl5pPr>
            <a:lvl6pPr marL="0" lvl="5" indent="0" algn="r" rtl="0">
              <a:spcBef>
                <a:spcPts val="0"/>
              </a:spcBef>
              <a:buNone/>
              <a:defRPr sz="955"/>
            </a:lvl6pPr>
            <a:lvl7pPr marL="0" lvl="6" indent="0" algn="r" rtl="0">
              <a:spcBef>
                <a:spcPts val="0"/>
              </a:spcBef>
              <a:buNone/>
              <a:defRPr sz="955"/>
            </a:lvl7pPr>
            <a:lvl8pPr marL="0" lvl="7" indent="0" algn="r" rtl="0">
              <a:spcBef>
                <a:spcPts val="0"/>
              </a:spcBef>
              <a:buNone/>
              <a:defRPr sz="955"/>
            </a:lvl8pPr>
            <a:lvl9pPr marL="0" lvl="8" indent="0" algn="r" rtl="0">
              <a:spcBef>
                <a:spcPts val="0"/>
              </a:spcBef>
              <a:buNone/>
              <a:defRPr sz="955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90" name="Google Shape;290;p51"/>
          <p:cNvSpPr txBox="1"/>
          <p:nvPr/>
        </p:nvSpPr>
        <p:spPr>
          <a:xfrm>
            <a:off x="0" y="6550224"/>
            <a:ext cx="2971909" cy="22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69" tIns="40324" rIns="31169" bIns="40324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Presenter: Abbr Presentation Title</a:t>
            </a:r>
            <a:endParaRPr sz="1588"/>
          </a:p>
        </p:txBody>
      </p:sp>
      <p:sp>
        <p:nvSpPr>
          <p:cNvPr id="291" name="Google Shape;291;p51"/>
          <p:cNvSpPr txBox="1"/>
          <p:nvPr/>
        </p:nvSpPr>
        <p:spPr>
          <a:xfrm>
            <a:off x="1371600" y="6550224"/>
            <a:ext cx="6629182" cy="22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69" tIns="40324" rIns="31169" bIns="4032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5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Sensitive</a:t>
            </a:r>
            <a:endParaRPr sz="1588"/>
          </a:p>
        </p:txBody>
      </p:sp>
      <p:pic>
        <p:nvPicPr>
          <p:cNvPr id="292" name="Google Shape;292;p51" descr="Pictur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65629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1"/>
          <p:cNvSpPr/>
          <p:nvPr/>
        </p:nvSpPr>
        <p:spPr>
          <a:xfrm>
            <a:off x="304800" y="1143000"/>
            <a:ext cx="8534455" cy="548629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31169" tIns="40324" rIns="31169" bIns="4032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27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51"/>
          <p:cNvSpPr txBox="1">
            <a:spLocks noGrp="1"/>
          </p:cNvSpPr>
          <p:nvPr>
            <p:ph type="body" idx="1"/>
          </p:nvPr>
        </p:nvSpPr>
        <p:spPr>
          <a:xfrm>
            <a:off x="3411502" y="1992619"/>
            <a:ext cx="5257909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03433" lvl="0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164"/>
              <a:buFont typeface="Calibri"/>
              <a:buNone/>
              <a:defRPr sz="1910" b="1">
                <a:solidFill>
                  <a:srgbClr val="FFFFFF"/>
                </a:solidFill>
              </a:defRPr>
            </a:lvl1pPr>
            <a:lvl2pPr marL="806867" lvl="1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2pPr>
            <a:lvl3pPr marL="1210300" lvl="2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3pPr>
            <a:lvl4pPr marL="1613733" lvl="3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4pPr>
            <a:lvl5pPr marL="2017166" lvl="4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5" name="Google Shape;295;p51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357" y="1570594"/>
            <a:ext cx="2348899" cy="432598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1"/>
          <p:cNvSpPr txBox="1"/>
          <p:nvPr/>
        </p:nvSpPr>
        <p:spPr>
          <a:xfrm>
            <a:off x="304800" y="457201"/>
            <a:ext cx="8534455" cy="33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69" tIns="40324" rIns="31169" bIns="4032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36" b="1">
                <a:solidFill>
                  <a:srgbClr val="FEF3A0"/>
                </a:solidFill>
                <a:latin typeface="Calibri"/>
                <a:ea typeface="Calibri"/>
                <a:cs typeface="Calibri"/>
                <a:sym typeface="Calibri"/>
              </a:rPr>
              <a:t>Polarimeter to Unify the Corona and Heliosphere</a:t>
            </a:r>
            <a:endParaRPr sz="1588"/>
          </a:p>
        </p:txBody>
      </p:sp>
      <p:sp>
        <p:nvSpPr>
          <p:cNvPr id="297" name="Google Shape;297;p51"/>
          <p:cNvSpPr txBox="1">
            <a:spLocks noGrp="1"/>
          </p:cNvSpPr>
          <p:nvPr>
            <p:ph type="body" idx="2"/>
          </p:nvPr>
        </p:nvSpPr>
        <p:spPr>
          <a:xfrm>
            <a:off x="3444597" y="3223512"/>
            <a:ext cx="5257909" cy="106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03433" lvl="0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1855"/>
              <a:buFont typeface="Calibri"/>
              <a:buNone/>
              <a:defRPr sz="1636">
                <a:solidFill>
                  <a:srgbClr val="FFFFFF"/>
                </a:solidFill>
              </a:defRPr>
            </a:lvl1pPr>
            <a:lvl2pPr marL="806867" lvl="1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2pPr>
            <a:lvl3pPr marL="1210300" lvl="2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3pPr>
            <a:lvl4pPr marL="1613733" lvl="3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4pPr>
            <a:lvl5pPr marL="2017166" lvl="4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540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545" cy="452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806867" lvl="1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marL="1210300" lvl="2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613733" lvl="3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017166" lvl="4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420600" lvl="5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2824033" lvl="6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227466" lvl="7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3630900" lvl="8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027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722313" y="4406905"/>
            <a:ext cx="7772455" cy="136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883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55" cy="15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b" anchorCtr="0">
            <a:normAutofit/>
          </a:bodyPr>
          <a:lstStyle>
            <a:lvl1pPr marL="403433" lvl="0" indent="-201717" algn="l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1941">
                <a:solidFill>
                  <a:srgbClr val="888888"/>
                </a:solidFill>
              </a:defRPr>
            </a:lvl1pPr>
            <a:lvl2pPr marL="806867" lvl="1" indent="-201717" algn="l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765">
                <a:solidFill>
                  <a:srgbClr val="888888"/>
                </a:solidFill>
              </a:defRPr>
            </a:lvl2pPr>
            <a:lvl3pPr marL="1210300" lvl="2" indent="-201717" algn="l" rtl="0">
              <a:spcBef>
                <a:spcPts val="35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588">
                <a:solidFill>
                  <a:srgbClr val="888888"/>
                </a:solidFill>
              </a:defRPr>
            </a:lvl3pPr>
            <a:lvl4pPr marL="1613733" lvl="3" indent="-201717" algn="l" rtl="0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12">
                <a:solidFill>
                  <a:srgbClr val="888888"/>
                </a:solidFill>
              </a:defRPr>
            </a:lvl4pPr>
            <a:lvl5pPr marL="2017166" lvl="4" indent="-201717" algn="l" rtl="0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12">
                <a:solidFill>
                  <a:srgbClr val="888888"/>
                </a:solidFill>
              </a:defRPr>
            </a:lvl5pPr>
            <a:lvl6pPr marL="2420600" lvl="5" indent="-201717" algn="l" rtl="0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12">
                <a:solidFill>
                  <a:srgbClr val="888888"/>
                </a:solidFill>
              </a:defRPr>
            </a:lvl6pPr>
            <a:lvl7pPr marL="2824033" lvl="6" indent="-201717" algn="l" rtl="0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12">
                <a:solidFill>
                  <a:srgbClr val="888888"/>
                </a:solidFill>
              </a:defRPr>
            </a:lvl7pPr>
            <a:lvl8pPr marL="3227466" lvl="7" indent="-201717" algn="l" rtl="0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12">
                <a:solidFill>
                  <a:srgbClr val="888888"/>
                </a:solidFill>
              </a:defRPr>
            </a:lvl8pPr>
            <a:lvl9pPr marL="3630900" lvl="8" indent="-201717" algn="l" rtl="0">
              <a:spcBef>
                <a:spcPts val="26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1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895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545" cy="452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375417" algn="l" rtl="0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2735"/>
            </a:lvl1pPr>
            <a:lvl2pPr marL="806867" lvl="1" indent="-353004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382"/>
            </a:lvl2pPr>
            <a:lvl3pPr marL="1210300" lvl="2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3pPr>
            <a:lvl4pPr marL="1613733" lvl="3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765"/>
            </a:lvl4pPr>
            <a:lvl5pPr marL="2017166" lvl="4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765"/>
            </a:lvl5pPr>
            <a:lvl6pPr marL="2420600" lvl="5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6pPr>
            <a:lvl7pPr marL="2824033" lvl="6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7pPr>
            <a:lvl8pPr marL="3227466" lvl="7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8pPr>
            <a:lvl9pPr marL="3630900" lvl="8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545" cy="452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375417" algn="l" rtl="0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2735"/>
            </a:lvl1pPr>
            <a:lvl2pPr marL="806867" lvl="1" indent="-353004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382"/>
            </a:lvl2pPr>
            <a:lvl3pPr marL="1210300" lvl="2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3pPr>
            <a:lvl4pPr marL="1613733" lvl="3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765"/>
            </a:lvl4pPr>
            <a:lvl5pPr marL="2017166" lvl="4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765"/>
            </a:lvl5pPr>
            <a:lvl6pPr marL="2420600" lvl="5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6pPr>
            <a:lvl7pPr marL="2824033" lvl="6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7pPr>
            <a:lvl8pPr marL="3227466" lvl="7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8pPr>
            <a:lvl9pPr marL="3630900" lvl="8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4317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2" cy="63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b" anchorCtr="0">
            <a:normAutofit/>
          </a:bodyPr>
          <a:lstStyle>
            <a:lvl1pPr marL="403433" lvl="0" indent="-2017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382" b="1"/>
            </a:lvl1pPr>
            <a:lvl2pPr marL="806867" lvl="1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941" b="1"/>
            </a:lvl2pPr>
            <a:lvl3pPr marL="1210300" lvl="2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65" b="1"/>
            </a:lvl3pPr>
            <a:lvl4pPr marL="1613733" lvl="3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4pPr>
            <a:lvl5pPr marL="2017166" lvl="4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5pPr>
            <a:lvl6pPr marL="2420600" lvl="5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6pPr>
            <a:lvl7pPr marL="2824033" lvl="6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7pPr>
            <a:lvl8pPr marL="3227466" lvl="7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8pPr>
            <a:lvl9pPr marL="3630900" lvl="8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2" cy="39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353004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382"/>
            </a:lvl1pPr>
            <a:lvl2pPr marL="806867" lvl="1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1941"/>
            </a:lvl2pPr>
            <a:lvl3pPr marL="1210300" lvl="2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3pPr>
            <a:lvl4pPr marL="1613733" lvl="3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588"/>
            </a:lvl4pPr>
            <a:lvl5pPr marL="2017166" lvl="4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588"/>
            </a:lvl5pPr>
            <a:lvl6pPr marL="2420600" lvl="5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588"/>
            </a:lvl6pPr>
            <a:lvl7pPr marL="2824033" lvl="6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588"/>
            </a:lvl7pPr>
            <a:lvl8pPr marL="3227466" lvl="7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588"/>
            </a:lvl8pPr>
            <a:lvl9pPr marL="3630900" lvl="8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588"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3"/>
          </p:nvPr>
        </p:nvSpPr>
        <p:spPr>
          <a:xfrm>
            <a:off x="4645028" y="1535113"/>
            <a:ext cx="4041818" cy="63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b" anchorCtr="0">
            <a:normAutofit/>
          </a:bodyPr>
          <a:lstStyle>
            <a:lvl1pPr marL="403433" lvl="0" indent="-201717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382" b="1"/>
            </a:lvl1pPr>
            <a:lvl2pPr marL="806867" lvl="1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1941" b="1"/>
            </a:lvl2pPr>
            <a:lvl3pPr marL="1210300" lvl="2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765" b="1"/>
            </a:lvl3pPr>
            <a:lvl4pPr marL="1613733" lvl="3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4pPr>
            <a:lvl5pPr marL="2017166" lvl="4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5pPr>
            <a:lvl6pPr marL="2420600" lvl="5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6pPr>
            <a:lvl7pPr marL="2824033" lvl="6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7pPr>
            <a:lvl8pPr marL="3227466" lvl="7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8pPr>
            <a:lvl9pPr marL="3630900" lvl="8" indent="-20171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588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818" cy="395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353004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382"/>
            </a:lvl1pPr>
            <a:lvl2pPr marL="806867" lvl="1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1941"/>
            </a:lvl2pPr>
            <a:lvl3pPr marL="1210300" lvl="2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765"/>
            </a:lvl3pPr>
            <a:lvl4pPr marL="1613733" lvl="3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588"/>
            </a:lvl4pPr>
            <a:lvl5pPr marL="2017166" lvl="4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588"/>
            </a:lvl5pPr>
            <a:lvl6pPr marL="2420600" lvl="5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588"/>
            </a:lvl6pPr>
            <a:lvl7pPr marL="2824033" lvl="6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588"/>
            </a:lvl7pPr>
            <a:lvl8pPr marL="3227466" lvl="7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588"/>
            </a:lvl8pPr>
            <a:lvl9pPr marL="3630900" lvl="8" indent="-30257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588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911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455" cy="116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1941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73055"/>
            <a:ext cx="5111727" cy="585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403433" algn="l" rtl="0">
              <a:spcBef>
                <a:spcPts val="618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177"/>
            </a:lvl1pPr>
            <a:lvl2pPr marL="806867" lvl="1" indent="-375417" algn="l" rtl="0">
              <a:spcBef>
                <a:spcPts val="529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2735"/>
            </a:lvl2pPr>
            <a:lvl3pPr marL="1210300" lvl="2" indent="-353004" algn="l" rtl="0">
              <a:spcBef>
                <a:spcPts val="441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382"/>
            </a:lvl3pPr>
            <a:lvl4pPr marL="1613733" lvl="3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1941"/>
            </a:lvl4pPr>
            <a:lvl5pPr marL="2017166" lvl="4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1941"/>
            </a:lvl5pPr>
            <a:lvl6pPr marL="2420600" lvl="5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6pPr>
            <a:lvl7pPr marL="2824033" lvl="6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7pPr>
            <a:lvl8pPr marL="3227466" lvl="7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8pPr>
            <a:lvl9pPr marL="3630900" lvl="8" indent="-32498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194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455" cy="469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201717" algn="l" rtl="0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1pPr>
            <a:lvl2pPr marL="806867" lvl="1" indent="-201717" algn="l" rtl="0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47"/>
            </a:lvl2pPr>
            <a:lvl3pPr marL="1210300" lvl="2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3pPr>
            <a:lvl4pPr marL="1613733" lvl="3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4pPr>
            <a:lvl5pPr marL="2017166" lvl="4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5pPr>
            <a:lvl6pPr marL="2420600" lvl="5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6pPr>
            <a:lvl7pPr marL="2824033" lvl="6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7pPr>
            <a:lvl8pPr marL="3227466" lvl="7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8pPr>
            <a:lvl9pPr marL="3630900" lvl="8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4226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55" cy="566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1941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55" cy="4114853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55" cy="80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201717" algn="l" rtl="0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12"/>
            </a:lvl1pPr>
            <a:lvl2pPr marL="806867" lvl="1" indent="-201717" algn="l" rtl="0">
              <a:spcBef>
                <a:spcPts val="265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147"/>
            </a:lvl2pPr>
            <a:lvl3pPr marL="1210300" lvl="2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971"/>
            </a:lvl3pPr>
            <a:lvl4pPr marL="1613733" lvl="3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4pPr>
            <a:lvl5pPr marL="2017166" lvl="4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5pPr>
            <a:lvl6pPr marL="2420600" lvl="5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6pPr>
            <a:lvl7pPr marL="2824033" lvl="6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7pPr>
            <a:lvl8pPr marL="3227466" lvl="7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8pPr>
            <a:lvl9pPr marL="3630900" lvl="8" indent="-201717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82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5352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308924" y="-251463"/>
            <a:ext cx="4526206" cy="8229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806867" lvl="1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marL="1210300" lvl="2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613733" lvl="3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017166" lvl="4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420600" lvl="5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2824033" lvl="6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227466" lvl="7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3630900" lvl="8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1295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4732279" y="2171710"/>
            <a:ext cx="5851588" cy="2057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541251" y="190483"/>
            <a:ext cx="5851588" cy="601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03433" lvl="0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1pPr>
            <a:lvl2pPr marL="806867" lvl="1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2pPr>
            <a:lvl3pPr marL="1210300" lvl="2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613733" lvl="3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017166" lvl="4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420600" lvl="5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2824033" lvl="6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227466" lvl="7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3630900" lvl="8" indent="-313781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891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259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606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oter Only">
  <p:cSld name="Title and Footer 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8077364" cy="7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2"/>
          <p:cNvSpPr txBox="1">
            <a:spLocks noGrp="1"/>
          </p:cNvSpPr>
          <p:nvPr>
            <p:ph type="sldNum" idx="12"/>
          </p:nvPr>
        </p:nvSpPr>
        <p:spPr>
          <a:xfrm>
            <a:off x="8919677" y="6550223"/>
            <a:ext cx="224182" cy="3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71838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950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57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406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4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4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824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671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2" name="Google Shape;212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735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5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9" name="Google Shape;219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399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329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260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647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lumn">
  <p:cSld name="Two Column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8077364" cy="7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3"/>
          <p:cNvSpPr txBox="1">
            <a:spLocks noGrp="1"/>
          </p:cNvSpPr>
          <p:nvPr>
            <p:ph type="sldNum" idx="12"/>
          </p:nvPr>
        </p:nvSpPr>
        <p:spPr>
          <a:xfrm>
            <a:off x="8919677" y="6550223"/>
            <a:ext cx="224182" cy="3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04" name="Google Shape;304;p53"/>
          <p:cNvSpPr txBox="1">
            <a:spLocks noGrp="1"/>
          </p:cNvSpPr>
          <p:nvPr>
            <p:ph type="body" idx="1"/>
          </p:nvPr>
        </p:nvSpPr>
        <p:spPr>
          <a:xfrm>
            <a:off x="298865" y="1590538"/>
            <a:ext cx="4064182" cy="461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03433" lvl="0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806867" lvl="1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2pPr>
            <a:lvl3pPr marL="1210300" lvl="2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613733" lvl="3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017166" lvl="4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3"/>
          <p:cNvSpPr txBox="1">
            <a:spLocks noGrp="1"/>
          </p:cNvSpPr>
          <p:nvPr>
            <p:ph type="body" idx="2"/>
          </p:nvPr>
        </p:nvSpPr>
        <p:spPr>
          <a:xfrm>
            <a:off x="4774786" y="1590538"/>
            <a:ext cx="4064182" cy="461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03433" lvl="0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806867" lvl="1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2pPr>
            <a:lvl3pPr marL="1210300" lvl="2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613733" lvl="3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017166" lvl="4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345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2715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744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0904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905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7205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7602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body"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body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471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3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95471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4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739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7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6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5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82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With Title">
  <p:cSld name="Two With Title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8077364" cy="7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54"/>
          <p:cNvSpPr txBox="1">
            <a:spLocks noGrp="1"/>
          </p:cNvSpPr>
          <p:nvPr>
            <p:ph type="sldNum" idx="12"/>
          </p:nvPr>
        </p:nvSpPr>
        <p:spPr>
          <a:xfrm>
            <a:off x="8919677" y="6550223"/>
            <a:ext cx="224182" cy="3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09" name="Google Shape;309;p54"/>
          <p:cNvSpPr txBox="1">
            <a:spLocks noGrp="1"/>
          </p:cNvSpPr>
          <p:nvPr>
            <p:ph type="body" idx="1"/>
          </p:nvPr>
        </p:nvSpPr>
        <p:spPr>
          <a:xfrm>
            <a:off x="298865" y="2146853"/>
            <a:ext cx="4064182" cy="405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03433" lvl="0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806867" lvl="1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2pPr>
            <a:lvl3pPr marL="1210300" lvl="2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613733" lvl="3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017166" lvl="4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54"/>
          <p:cNvSpPr txBox="1">
            <a:spLocks noGrp="1"/>
          </p:cNvSpPr>
          <p:nvPr>
            <p:ph type="body" idx="2"/>
          </p:nvPr>
        </p:nvSpPr>
        <p:spPr>
          <a:xfrm>
            <a:off x="4774786" y="2146853"/>
            <a:ext cx="4064182" cy="405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03433" lvl="0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806867" lvl="1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  <a:defRPr/>
            </a:lvl2pPr>
            <a:lvl3pPr marL="1210300" lvl="2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613733" lvl="3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017166" lvl="4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54"/>
          <p:cNvSpPr txBox="1">
            <a:spLocks noGrp="1"/>
          </p:cNvSpPr>
          <p:nvPr>
            <p:ph type="body" idx="3"/>
          </p:nvPr>
        </p:nvSpPr>
        <p:spPr>
          <a:xfrm>
            <a:off x="298865" y="1431070"/>
            <a:ext cx="4064182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03433" lvl="0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55"/>
              <a:buFont typeface="Calibri"/>
              <a:buNone/>
              <a:defRPr sz="1636" b="1">
                <a:solidFill>
                  <a:schemeClr val="dk1"/>
                </a:solidFill>
              </a:defRPr>
            </a:lvl1pPr>
            <a:lvl2pPr marL="806867" lvl="1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2pPr>
            <a:lvl3pPr marL="1210300" lvl="2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3pPr>
            <a:lvl4pPr marL="1613733" lvl="3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4pPr>
            <a:lvl5pPr marL="2017166" lvl="4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54"/>
          <p:cNvSpPr txBox="1">
            <a:spLocks noGrp="1"/>
          </p:cNvSpPr>
          <p:nvPr>
            <p:ph type="body" idx="4"/>
          </p:nvPr>
        </p:nvSpPr>
        <p:spPr>
          <a:xfrm>
            <a:off x="4774786" y="1431069"/>
            <a:ext cx="4064182" cy="5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03433" lvl="0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1855"/>
              <a:buFont typeface="Calibri"/>
              <a:buNone/>
              <a:defRPr sz="1636" b="1">
                <a:solidFill>
                  <a:schemeClr val="dk1"/>
                </a:solidFill>
              </a:defRPr>
            </a:lvl1pPr>
            <a:lvl2pPr marL="806867" lvl="1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2pPr>
            <a:lvl3pPr marL="1210300" lvl="2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3pPr>
            <a:lvl4pPr marL="1613733" lvl="3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4pPr>
            <a:lvl5pPr marL="2017166" lvl="4" indent="-201717" algn="ctr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455">
                <a:solidFill>
                  <a:srgbClr val="FFFFFF"/>
                </a:solidFill>
              </a:defRPr>
            </a:lvl5pPr>
            <a:lvl6pPr marL="2420600" lvl="5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824033" lvl="6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227466" lvl="7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630900" lvl="8" indent="-302575" algn="l" rtl="0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799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A92D-80DE-CA45-A871-FD7271667298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65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441C-6002-A843-B809-A4B9C5A3A660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47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38C7-A68B-C744-94EB-C3556097905D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799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3EF72-C1F1-CC41-ABA2-6D24C5072154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40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C1A8-A40C-5544-B99B-DB403EA4D0AF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006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2796-B45A-174C-8F66-84DDE2EAAF86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354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EA6B-31F8-2840-8AA0-EE83485F8C87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7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4567-EC53-554B-AF66-6A11E80CE7C0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595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84-7059-4B42-9D63-3E63EC172748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276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8FC-4634-4F49-A0C0-F509854153DD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9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545" cy="2736794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5647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45" cy="1056706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88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0505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7B27-484F-4D45-A6F8-21C8AD262D77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5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45" cy="1122353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3971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146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45" cy="763676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45" cy="4555324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03433" lvl="0" indent="-324988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806867" lvl="1" indent="-296972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marL="1210300" lvl="2" indent="-296972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marL="1613733" lvl="3" indent="-296972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marL="2017166" lvl="4" indent="-296972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420600" lvl="5" indent="-296972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2824033" lvl="6" indent="-296972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227466" lvl="7" indent="-296972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3630900" lvl="8" indent="-296972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073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45" cy="763676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18" cy="4555324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03433" lvl="0" indent="-296972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500"/>
            </a:lvl1pPr>
            <a:lvl2pPr marL="806867" lvl="1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2pPr>
            <a:lvl3pPr marL="1210300" lvl="2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3pPr>
            <a:lvl4pPr marL="1613733" lvl="3" indent="-28576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4pPr>
            <a:lvl5pPr marL="2017166" lvl="4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5pPr>
            <a:lvl6pPr marL="2420600" lvl="5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6pPr>
            <a:lvl7pPr marL="2824033" lvl="6" indent="-28576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7pPr>
            <a:lvl8pPr marL="3227466" lvl="7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8pPr>
            <a:lvl9pPr marL="3630900" lvl="8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18" cy="4555324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03433" lvl="0" indent="-296972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500"/>
            </a:lvl1pPr>
            <a:lvl2pPr marL="806867" lvl="1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2pPr>
            <a:lvl3pPr marL="1210300" lvl="2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3pPr>
            <a:lvl4pPr marL="1613733" lvl="3" indent="-28576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4pPr>
            <a:lvl5pPr marL="2017166" lvl="4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5pPr>
            <a:lvl6pPr marL="2420600" lvl="5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6pPr>
            <a:lvl7pPr marL="2824033" lvl="6" indent="-285765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7pPr>
            <a:lvl8pPr marL="3227466" lvl="7" indent="-285765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8pPr>
            <a:lvl9pPr marL="3630900" lvl="8" indent="-285765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045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>
            <a:spLocks noGrp="1"/>
          </p:cNvSpPr>
          <p:nvPr>
            <p:ph type="sldNum" idx="12"/>
          </p:nvPr>
        </p:nvSpPr>
        <p:spPr>
          <a:xfrm>
            <a:off x="8919677" y="6550223"/>
            <a:ext cx="224182" cy="38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77" name="Google Shape;277;p49" descr="Picture 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512"/>
            <a:ext cx="9144000" cy="501044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9"/>
          <p:cNvSpPr txBox="1">
            <a:spLocks noGrp="1"/>
          </p:cNvSpPr>
          <p:nvPr>
            <p:ph type="body" idx="1"/>
          </p:nvPr>
        </p:nvSpPr>
        <p:spPr>
          <a:xfrm>
            <a:off x="304800" y="1063825"/>
            <a:ext cx="8610545" cy="541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6014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2164"/>
              <a:buFont typeface="Arial"/>
              <a:buChar char="•"/>
              <a:defRPr sz="21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6392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1855"/>
              <a:buFont typeface="Arial"/>
              <a:buChar char="▪"/>
              <a:defRPr sz="185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6707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1545"/>
              <a:buFont typeface="Arial"/>
              <a:buChar char="•"/>
              <a:defRPr sz="154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6928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1391"/>
              <a:buFont typeface="Arial"/>
              <a:buChar char="–"/>
              <a:defRPr sz="1391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7085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1236"/>
              <a:buFont typeface="Arial"/>
              <a:buChar char="»"/>
              <a:defRPr sz="123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6014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2164"/>
              <a:buFont typeface="Arial"/>
              <a:buChar char="•"/>
              <a:defRPr sz="21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6014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2164"/>
              <a:buFont typeface="Arial"/>
              <a:buChar char="•"/>
              <a:defRPr sz="21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6014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2164"/>
              <a:buFont typeface="Arial"/>
              <a:buChar char="•"/>
              <a:defRPr sz="21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6014" algn="l" rtl="0">
              <a:lnSpc>
                <a:spcPct val="100000"/>
              </a:lnSpc>
              <a:spcBef>
                <a:spcPts val="464"/>
              </a:spcBef>
              <a:spcAft>
                <a:spcPts val="0"/>
              </a:spcAft>
              <a:buClr>
                <a:srgbClr val="000000"/>
              </a:buClr>
              <a:buSzPts val="2164"/>
              <a:buFont typeface="Arial"/>
              <a:buChar char="•"/>
              <a:defRPr sz="2164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title"/>
          </p:nvPr>
        </p:nvSpPr>
        <p:spPr>
          <a:xfrm>
            <a:off x="1066800" y="0"/>
            <a:ext cx="8077364" cy="75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82"/>
              <a:buFont typeface="Calibri"/>
              <a:buNone/>
              <a:defRPr sz="2782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0" name="Google Shape;280;p49" descr="Picture 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4150" y="1"/>
            <a:ext cx="558801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9"/>
          <p:cNvSpPr txBox="1"/>
          <p:nvPr/>
        </p:nvSpPr>
        <p:spPr>
          <a:xfrm>
            <a:off x="8458200" y="6550224"/>
            <a:ext cx="685909" cy="22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69" tIns="40324" rIns="31169" bIns="40324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9"/>
          <p:cNvSpPr txBox="1"/>
          <p:nvPr/>
        </p:nvSpPr>
        <p:spPr>
          <a:xfrm>
            <a:off x="0" y="6550224"/>
            <a:ext cx="2971909" cy="22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69" tIns="40324" rIns="31169" bIns="40324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Topic: F. Last Presenter</a:t>
            </a:r>
            <a:endParaRPr sz="95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9"/>
          <p:cNvSpPr txBox="1"/>
          <p:nvPr/>
        </p:nvSpPr>
        <p:spPr>
          <a:xfrm>
            <a:off x="2749639" y="6541392"/>
            <a:ext cx="3886091" cy="22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169" tIns="40324" rIns="31169" bIns="40324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55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1103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45" cy="763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45" cy="4555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27" cy="5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lvl="0" algn="r">
              <a:buNone/>
              <a:defRPr sz="1059">
                <a:solidFill>
                  <a:schemeClr val="dk2"/>
                </a:solidFill>
              </a:defRPr>
            </a:lvl1pPr>
            <a:lvl2pPr lvl="1" algn="r">
              <a:buNone/>
              <a:defRPr sz="1059">
                <a:solidFill>
                  <a:schemeClr val="dk2"/>
                </a:solidFill>
              </a:defRPr>
            </a:lvl2pPr>
            <a:lvl3pPr lvl="2" algn="r">
              <a:buNone/>
              <a:defRPr sz="1059">
                <a:solidFill>
                  <a:schemeClr val="dk2"/>
                </a:solidFill>
              </a:defRPr>
            </a:lvl3pPr>
            <a:lvl4pPr lvl="3" algn="r">
              <a:buNone/>
              <a:defRPr sz="1059">
                <a:solidFill>
                  <a:schemeClr val="dk2"/>
                </a:solidFill>
              </a:defRPr>
            </a:lvl4pPr>
            <a:lvl5pPr lvl="4" algn="r">
              <a:buNone/>
              <a:defRPr sz="1059">
                <a:solidFill>
                  <a:schemeClr val="dk2"/>
                </a:solidFill>
              </a:defRPr>
            </a:lvl5pPr>
            <a:lvl6pPr lvl="5" algn="r">
              <a:buNone/>
              <a:defRPr sz="1059">
                <a:solidFill>
                  <a:schemeClr val="dk2"/>
                </a:solidFill>
              </a:defRPr>
            </a:lvl6pPr>
            <a:lvl7pPr lvl="6" algn="r">
              <a:buNone/>
              <a:defRPr sz="1059">
                <a:solidFill>
                  <a:schemeClr val="dk2"/>
                </a:solidFill>
              </a:defRPr>
            </a:lvl7pPr>
            <a:lvl8pPr lvl="7" algn="r">
              <a:buNone/>
              <a:defRPr sz="1059">
                <a:solidFill>
                  <a:schemeClr val="dk2"/>
                </a:solidFill>
              </a:defRPr>
            </a:lvl8pPr>
            <a:lvl9pPr lvl="8" algn="r">
              <a:buNone/>
              <a:defRPr sz="1059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21701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5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Calibri"/>
              <a:buNone/>
              <a:defRPr sz="4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545" cy="452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t" anchorCtr="0">
            <a:normAutofit/>
          </a:bodyPr>
          <a:lstStyle>
            <a:lvl1pPr marL="457200" marR="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8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600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545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75" tIns="50775" rIns="101575" bIns="507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0804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3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825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60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0C8C-15EE-9E4F-81C1-3335C501F7B6}" type="datetime1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0BF6-6337-4BA4-A033-88BB584A96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3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6.jpg"/><Relationship Id="rId7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hyperlink" Target="https://punch.space.swri.edu/punch_about_mission.php#image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11" Type="http://schemas.openxmlformats.org/officeDocument/2006/relationships/image" Target="../media/image7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6.jp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hyperlink" Target="https://www.flickr.com/photos/73860948@N08/6678331997/" TargetMode="External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6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6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8"/>
          <p:cNvSpPr txBox="1"/>
          <p:nvPr/>
        </p:nvSpPr>
        <p:spPr>
          <a:xfrm>
            <a:off x="1106073" y="2961976"/>
            <a:ext cx="6931853" cy="36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096" tIns="83096" rIns="83096" bIns="83096" anchor="t" anchorCtr="0">
            <a:noAutofit/>
          </a:bodyPr>
          <a:lstStyle/>
          <a:p>
            <a:pPr algn="ctr" defTabSz="806867">
              <a:lnSpc>
                <a:spcPct val="90000"/>
              </a:lnSpc>
              <a:buClr>
                <a:srgbClr val="134F5C"/>
              </a:buClr>
              <a:buSzPts val="2061"/>
            </a:pPr>
            <a:r>
              <a:rPr lang="en" sz="1819" b="1" kern="0" dirty="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Supporting Visuals for the 3-Hole-PUNCH Pinhole Projector</a:t>
            </a:r>
            <a:endParaRPr sz="1235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p98" descr="Picture 10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95" y="113956"/>
            <a:ext cx="1073912" cy="1408412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98"/>
          <p:cNvSpPr/>
          <p:nvPr/>
        </p:nvSpPr>
        <p:spPr>
          <a:xfrm>
            <a:off x="7786054" y="225745"/>
            <a:ext cx="1073912" cy="106120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89625" rIns="89625" bIns="89625" anchor="ctr" anchorCtr="0">
            <a:noAutofit/>
          </a:bodyPr>
          <a:lstStyle/>
          <a:p>
            <a:pPr defTabSz="806867">
              <a:buClr>
                <a:srgbClr val="000000"/>
              </a:buClr>
            </a:pPr>
            <a:endParaRPr sz="123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2" name="Google Shape;842;p98"/>
          <p:cNvSpPr txBox="1"/>
          <p:nvPr/>
        </p:nvSpPr>
        <p:spPr>
          <a:xfrm>
            <a:off x="409074" y="2185749"/>
            <a:ext cx="8481253" cy="100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rmAutofit fontScale="92500"/>
          </a:bodyPr>
          <a:lstStyle/>
          <a:p>
            <a:pPr algn="ctr" defTabSz="806867">
              <a:buClr>
                <a:srgbClr val="000000"/>
              </a:buClr>
              <a:buSzPts val="4400"/>
            </a:pPr>
            <a:r>
              <a:rPr lang="en" sz="3883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Pinhole Slides for Display or Presentation</a:t>
            </a:r>
            <a:endParaRPr sz="141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3" name="Google Shape;843;p98"/>
          <p:cNvSpPr txBox="1">
            <a:spLocks noGrp="1"/>
          </p:cNvSpPr>
          <p:nvPr>
            <p:ph type="dt" idx="10"/>
          </p:nvPr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/>
          <a:p>
            <a:pPr defTabSz="806867">
              <a:buClr>
                <a:srgbClr val="000000"/>
              </a:buClr>
              <a:buSzPts val="1300"/>
            </a:pPr>
            <a:r>
              <a:rPr lang="en" sz="1100" b="1" kern="0" dirty="0"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" sz="1100" kern="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i="1" kern="0" dirty="0"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" sz="1100" b="1" kern="0" dirty="0"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" sz="1100" kern="0" dirty="0"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sz="11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844" name="Google Shape;844;p98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43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98"/>
          <p:cNvSpPr txBox="1"/>
          <p:nvPr/>
        </p:nvSpPr>
        <p:spPr>
          <a:xfrm>
            <a:off x="8357739" y="6217623"/>
            <a:ext cx="532588" cy="5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94" tIns="99794" rIns="99794" bIns="99794" anchor="ctr" anchorCtr="0">
            <a:normAutofit/>
          </a:bodyPr>
          <a:lstStyle/>
          <a:p>
            <a:pPr algn="r" defTabSz="806867">
              <a:buClr>
                <a:srgbClr val="000000"/>
              </a:buClr>
            </a:pPr>
            <a:fld id="{00000000-1234-1234-1234-123412341234}" type="slidenum">
              <a:rPr lang="en" sz="1059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defTabSz="806867">
                <a:buClr>
                  <a:srgbClr val="000000"/>
                </a:buClr>
              </a:pPr>
              <a:t>1</a:t>
            </a:fld>
            <a:endParaRPr sz="1059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icture 10">
            <a:extLst>
              <a:ext uri="{FF2B5EF4-FFF2-40B4-BE49-F238E27FC236}">
                <a16:creationId xmlns:a16="http://schemas.microsoft.com/office/drawing/2014/main" id="{4B123094-8A5D-0109-98C1-D847BE13E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54" y="113952"/>
            <a:ext cx="1106396" cy="148335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D9CABAA-349D-D277-2B01-FB9A9DD4F1F6}"/>
              </a:ext>
            </a:extLst>
          </p:cNvPr>
          <p:cNvSpPr/>
          <p:nvPr/>
        </p:nvSpPr>
        <p:spPr>
          <a:xfrm>
            <a:off x="7883450" y="225745"/>
            <a:ext cx="1106396" cy="1061172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FE6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95B01FB-183A-8D91-1812-E147055AF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9651" y="168724"/>
            <a:ext cx="7096124" cy="160116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tx1"/>
                </a:solidFill>
              </a:rPr>
              <a:t>How does a pinhole image compare to the view through solar protection glasses?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DED8808-A78E-B841-DC00-11CC6A281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7289" y="2093965"/>
            <a:ext cx="2559022" cy="18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2B04DA-3297-B979-08BF-15B47EC7600D}"/>
              </a:ext>
            </a:extLst>
          </p:cNvPr>
          <p:cNvSpPr txBox="1"/>
          <p:nvPr/>
        </p:nvSpPr>
        <p:spPr>
          <a:xfrm>
            <a:off x="1362075" y="4007316"/>
            <a:ext cx="2594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Pinhole images of the round Sun being partially eclipsed by the Moon: Card and Hand methods.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E6954B-FFCB-38D8-218A-BD1AC53C0491}"/>
              </a:ext>
            </a:extLst>
          </p:cNvPr>
          <p:cNvSpPr txBox="1"/>
          <p:nvPr/>
        </p:nvSpPr>
        <p:spPr>
          <a:xfrm>
            <a:off x="5967127" y="2124956"/>
            <a:ext cx="28294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Here’s what you would see through solar protection glasses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the same time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</p:txBody>
      </p:sp>
      <p:pic>
        <p:nvPicPr>
          <p:cNvPr id="9" name="Picture 8" descr="A picture containing person, outdoor, loudspeaker, megaphone&#10;&#10;Description automatically generated">
            <a:extLst>
              <a:ext uri="{FF2B5EF4-FFF2-40B4-BE49-F238E27FC236}">
                <a16:creationId xmlns:a16="http://schemas.microsoft.com/office/drawing/2014/main" id="{C786A835-725C-45B7-9500-8F57C9AA5A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2140" y="3280346"/>
            <a:ext cx="1945042" cy="17273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EE1D5E-80EE-0627-CF18-2B781056D06D}"/>
              </a:ext>
            </a:extLst>
          </p:cNvPr>
          <p:cNvCxnSpPr>
            <a:cxnSpLocks/>
          </p:cNvCxnSpPr>
          <p:nvPr/>
        </p:nvCxnSpPr>
        <p:spPr>
          <a:xfrm>
            <a:off x="5358611" y="2776120"/>
            <a:ext cx="2016050" cy="90853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8C70258-0372-A0DB-2B42-7B422CC8F3A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51850">
            <a:off x="4705039" y="2337087"/>
            <a:ext cx="681567" cy="696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 descr="A picture containing ground, outdoor, person, curb&#10;&#10;Description automatically generated">
            <a:extLst>
              <a:ext uri="{FF2B5EF4-FFF2-40B4-BE49-F238E27FC236}">
                <a16:creationId xmlns:a16="http://schemas.microsoft.com/office/drawing/2014/main" id="{A36EA2DC-6520-E5CC-C40A-5DB5A70B72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30710">
            <a:off x="4095021" y="3196448"/>
            <a:ext cx="1901601" cy="26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EF7630-BBD6-AC1D-5419-91190BC158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141" y="5030283"/>
            <a:ext cx="1945041" cy="6006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544F0C-BC10-6246-FCDA-2C831D65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650" y="63241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00BF6-6337-4BA4-A033-88BB584A9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02459-96F2-557A-C1C8-EE2B867ED44E}"/>
              </a:ext>
            </a:extLst>
          </p:cNvPr>
          <p:cNvSpPr txBox="1"/>
          <p:nvPr/>
        </p:nvSpPr>
        <p:spPr>
          <a:xfrm>
            <a:off x="6287786" y="5571060"/>
            <a:ext cx="2340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CM observing a solar eclipse</a:t>
            </a:r>
          </a:p>
        </p:txBody>
      </p:sp>
      <p:pic>
        <p:nvPicPr>
          <p:cNvPr id="23" name="Google Shape;913;p102">
            <a:extLst>
              <a:ext uri="{FF2B5EF4-FFF2-40B4-BE49-F238E27FC236}">
                <a16:creationId xmlns:a16="http://schemas.microsoft.com/office/drawing/2014/main" id="{C53ADB72-6EA4-01C4-9A61-4ED966FD0736}"/>
              </a:ext>
            </a:extLst>
          </p:cNvPr>
          <p:cNvPicPr preferRelativeResize="0"/>
          <p:nvPr/>
        </p:nvPicPr>
        <p:blipFill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43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36A64E-860E-021E-1567-BFD6E5ACFE51}"/>
              </a:ext>
            </a:extLst>
          </p:cNvPr>
          <p:cNvSpPr txBox="1"/>
          <p:nvPr/>
        </p:nvSpPr>
        <p:spPr>
          <a:xfrm>
            <a:off x="1260550" y="1836152"/>
            <a:ext cx="30127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21 Aug. 2017 from Roberts, ID at 10:52 am</a:t>
            </a:r>
          </a:p>
        </p:txBody>
      </p:sp>
      <p:sp>
        <p:nvSpPr>
          <p:cNvPr id="29" name="Google Shape;843;p98">
            <a:extLst>
              <a:ext uri="{FF2B5EF4-FFF2-40B4-BE49-F238E27FC236}">
                <a16:creationId xmlns:a16="http://schemas.microsoft.com/office/drawing/2014/main" id="{B290A79A-1FE2-8885-0A2F-0003D8AE65DF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9381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Picture 10">
            <a:extLst>
              <a:ext uri="{FF2B5EF4-FFF2-40B4-BE49-F238E27FC236}">
                <a16:creationId xmlns:a16="http://schemas.microsoft.com/office/drawing/2014/main" id="{4B123094-8A5D-0109-98C1-D847BE13E3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54" y="113952"/>
            <a:ext cx="1106396" cy="148335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D9CABAA-349D-D277-2B01-FB9A9DD4F1F6}"/>
              </a:ext>
            </a:extLst>
          </p:cNvPr>
          <p:cNvSpPr/>
          <p:nvPr/>
        </p:nvSpPr>
        <p:spPr>
          <a:xfrm>
            <a:off x="7883450" y="225745"/>
            <a:ext cx="1106396" cy="1061172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9FE6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E95B01FB-183A-8D91-1812-E147055AF2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2406" y="172415"/>
            <a:ext cx="6739188" cy="64633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1"/>
                </a:solidFill>
              </a:rPr>
              <a:t>How Does the Inversion Work?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DED8808-A78E-B841-DC00-11CC6A281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0967" y="2475495"/>
            <a:ext cx="2559022" cy="187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C2B04DA-3297-B979-08BF-15B47EC7600D}"/>
              </a:ext>
            </a:extLst>
          </p:cNvPr>
          <p:cNvSpPr txBox="1"/>
          <p:nvPr/>
        </p:nvSpPr>
        <p:spPr>
          <a:xfrm>
            <a:off x="821697" y="4314502"/>
            <a:ext cx="3012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Pinhole image of the Sun partially eclipsed by the Moon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CAAF7-0217-DAD5-65EE-C1938BC4D285}"/>
              </a:ext>
            </a:extLst>
          </p:cNvPr>
          <p:cNvSpPr txBox="1"/>
          <p:nvPr/>
        </p:nvSpPr>
        <p:spPr>
          <a:xfrm>
            <a:off x="5731503" y="1825032"/>
            <a:ext cx="243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Appearance through solar protection glasses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(re-created using Starry Night)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DAD09-BD05-6F06-3D1F-DA6811B7D2F2}"/>
              </a:ext>
            </a:extLst>
          </p:cNvPr>
          <p:cNvSpPr txBox="1"/>
          <p:nvPr/>
        </p:nvSpPr>
        <p:spPr>
          <a:xfrm>
            <a:off x="5520163" y="3292209"/>
            <a:ext cx="2706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Flipped top-to-bottom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(along the green line of symmetry)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507BC-CFFB-F831-734C-8DCB09E552A9}"/>
              </a:ext>
            </a:extLst>
          </p:cNvPr>
          <p:cNvSpPr txBox="1"/>
          <p:nvPr/>
        </p:nvSpPr>
        <p:spPr>
          <a:xfrm>
            <a:off x="5677668" y="4478506"/>
            <a:ext cx="2624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Then flipped left-to-right*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(looks like the pinhole image)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F14A81-B600-47DC-3026-ACF53A736C01}"/>
              </a:ext>
            </a:extLst>
          </p:cNvPr>
          <p:cNvSpPr txBox="1"/>
          <p:nvPr/>
        </p:nvSpPr>
        <p:spPr>
          <a:xfrm>
            <a:off x="5606682" y="5063281"/>
            <a:ext cx="2715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Same if we’d flipped left-to-right first before flipping top-to-bottom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AA7974-91E1-128C-45B5-0B0317DD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650" y="628700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00BF6-6337-4BA4-A033-88BB584A96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857A01D-D08A-CB49-99A0-59AA6925EA78}"/>
              </a:ext>
            </a:extLst>
          </p:cNvPr>
          <p:cNvGrpSpPr/>
          <p:nvPr/>
        </p:nvGrpSpPr>
        <p:grpSpPr>
          <a:xfrm>
            <a:off x="4168839" y="1571288"/>
            <a:ext cx="1471958" cy="1501880"/>
            <a:chOff x="5141695" y="1593493"/>
            <a:chExt cx="1471958" cy="15018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AAA077F-846A-7FFD-AA02-354BD3DB5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51850">
              <a:off x="5571253" y="2024129"/>
              <a:ext cx="681567" cy="6967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87F6819-9095-97AD-EFF9-11179BE91C02}"/>
                </a:ext>
              </a:extLst>
            </p:cNvPr>
            <p:cNvSpPr txBox="1"/>
            <p:nvPr/>
          </p:nvSpPr>
          <p:spPr>
            <a:xfrm>
              <a:off x="5141695" y="2787596"/>
              <a:ext cx="842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BOTTOM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1B4F62-1482-EE96-4E99-374F981AAFE3}"/>
                </a:ext>
              </a:extLst>
            </p:cNvPr>
            <p:cNvSpPr txBox="1"/>
            <p:nvPr/>
          </p:nvSpPr>
          <p:spPr>
            <a:xfrm>
              <a:off x="6134291" y="1593493"/>
              <a:ext cx="479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D322497-FDD2-BBC0-2809-14F4D749A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5848" y="1931766"/>
              <a:ext cx="628810" cy="8911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43A19A4-0DF4-307E-32A5-0514E71542B7}"/>
              </a:ext>
            </a:extLst>
          </p:cNvPr>
          <p:cNvGrpSpPr/>
          <p:nvPr/>
        </p:nvGrpSpPr>
        <p:grpSpPr>
          <a:xfrm>
            <a:off x="4290871" y="3028692"/>
            <a:ext cx="1549339" cy="1366022"/>
            <a:chOff x="5246837" y="2872762"/>
            <a:chExt cx="1549339" cy="13660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B6CEF13-DB90-3AFF-AFD9-4AE7E1FCD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8269274" flipV="1">
              <a:off x="5576219" y="3205604"/>
              <a:ext cx="681567" cy="6967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730B8EB-1A16-A8D8-58DE-F9A531EF674C}"/>
                </a:ext>
              </a:extLst>
            </p:cNvPr>
            <p:cNvSpPr txBox="1"/>
            <p:nvPr/>
          </p:nvSpPr>
          <p:spPr>
            <a:xfrm>
              <a:off x="5246837" y="3931007"/>
              <a:ext cx="479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5DAFBD7-932A-1348-6641-B11FB70291D7}"/>
                </a:ext>
              </a:extLst>
            </p:cNvPr>
            <p:cNvSpPr txBox="1"/>
            <p:nvPr/>
          </p:nvSpPr>
          <p:spPr>
            <a:xfrm>
              <a:off x="5953701" y="2872762"/>
              <a:ext cx="842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BOTTOM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7868C17-9494-2604-7686-7E79D8B6A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37047" y="3115948"/>
              <a:ext cx="609179" cy="85035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754A2C6-8231-AE65-DCEC-1429ECB4A6CC}"/>
              </a:ext>
            </a:extLst>
          </p:cNvPr>
          <p:cNvGrpSpPr/>
          <p:nvPr/>
        </p:nvGrpSpPr>
        <p:grpSpPr>
          <a:xfrm>
            <a:off x="4181411" y="4463117"/>
            <a:ext cx="1532491" cy="1281447"/>
            <a:chOff x="5170427" y="4282641"/>
            <a:chExt cx="1532491" cy="128144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11C11D-5F7E-167A-0B65-66C352B282D8}"/>
                </a:ext>
              </a:extLst>
            </p:cNvPr>
            <p:cNvSpPr txBox="1"/>
            <p:nvPr/>
          </p:nvSpPr>
          <p:spPr>
            <a:xfrm>
              <a:off x="5170427" y="4282641"/>
              <a:ext cx="842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BOTTOM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4416FED-3F48-C68B-827C-A5391F11DFD4}"/>
                </a:ext>
              </a:extLst>
            </p:cNvPr>
            <p:cNvSpPr txBox="1"/>
            <p:nvPr/>
          </p:nvSpPr>
          <p:spPr>
            <a:xfrm>
              <a:off x="6223556" y="5256311"/>
              <a:ext cx="4793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A53A258-F902-BF07-86A6-9264109A7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118657" flipH="1" flipV="1">
              <a:off x="5607761" y="4578750"/>
              <a:ext cx="681567" cy="69678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2100877-0F86-7C97-44BD-E4C305B7660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41294" y="4553497"/>
              <a:ext cx="805300" cy="77821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A543239-D414-60B3-1A7C-4E01B7315B89}"/>
              </a:ext>
            </a:extLst>
          </p:cNvPr>
          <p:cNvCxnSpPr>
            <a:cxnSpLocks/>
          </p:cNvCxnSpPr>
          <p:nvPr/>
        </p:nvCxnSpPr>
        <p:spPr>
          <a:xfrm>
            <a:off x="1989111" y="3072111"/>
            <a:ext cx="677959" cy="67822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6884851-F33D-33E8-98BB-5F449E6A5512}"/>
              </a:ext>
            </a:extLst>
          </p:cNvPr>
          <p:cNvSpPr txBox="1"/>
          <p:nvPr/>
        </p:nvSpPr>
        <p:spPr>
          <a:xfrm>
            <a:off x="1412598" y="2752161"/>
            <a:ext cx="856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BOTTOM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236A30-9704-0F3B-2C6C-6C59B4E86C53}"/>
              </a:ext>
            </a:extLst>
          </p:cNvPr>
          <p:cNvSpPr txBox="1"/>
          <p:nvPr/>
        </p:nvSpPr>
        <p:spPr>
          <a:xfrm>
            <a:off x="2610886" y="3639614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</a:t>
            </a:r>
          </a:p>
        </p:txBody>
      </p:sp>
      <p:pic>
        <p:nvPicPr>
          <p:cNvPr id="14" name="Google Shape;913;p102">
            <a:extLst>
              <a:ext uri="{FF2B5EF4-FFF2-40B4-BE49-F238E27FC236}">
                <a16:creationId xmlns:a16="http://schemas.microsoft.com/office/drawing/2014/main" id="{F1AB5983-A1FC-4F82-21CF-B09C778E6332}"/>
              </a:ext>
            </a:extLst>
          </p:cNvPr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43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169799C-52C6-BE9E-90CF-A09B8FAC7033}"/>
              </a:ext>
            </a:extLst>
          </p:cNvPr>
          <p:cNvSpPr txBox="1"/>
          <p:nvPr/>
        </p:nvSpPr>
        <p:spPr>
          <a:xfrm>
            <a:off x="887833" y="2205846"/>
            <a:ext cx="30127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21 Aug. 2017 from Roberts, ID at 10:52 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59923A-75C9-1EAE-723E-D433BBCF8A8A}"/>
              </a:ext>
            </a:extLst>
          </p:cNvPr>
          <p:cNvSpPr txBox="1"/>
          <p:nvPr/>
        </p:nvSpPr>
        <p:spPr>
          <a:xfrm>
            <a:off x="1098134" y="818897"/>
            <a:ext cx="6967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The key to reconciling the pinhole image with the direct observation is to identify the line of symmetry of the partial eclipse</a:t>
            </a:r>
          </a:p>
        </p:txBody>
      </p:sp>
      <p:sp>
        <p:nvSpPr>
          <p:cNvPr id="27" name="Google Shape;843;p98">
            <a:extLst>
              <a:ext uri="{FF2B5EF4-FFF2-40B4-BE49-F238E27FC236}">
                <a16:creationId xmlns:a16="http://schemas.microsoft.com/office/drawing/2014/main" id="{233EC97A-6F8E-D6B4-690B-8ECB20D51954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1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828">
          <a:extLst>
            <a:ext uri="{FF2B5EF4-FFF2-40B4-BE49-F238E27FC236}">
              <a16:creationId xmlns:a16="http://schemas.microsoft.com/office/drawing/2014/main" id="{A1EFBC2D-50DE-C39A-1EC3-92F3D4C7E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98">
            <a:extLst>
              <a:ext uri="{FF2B5EF4-FFF2-40B4-BE49-F238E27FC236}">
                <a16:creationId xmlns:a16="http://schemas.microsoft.com/office/drawing/2014/main" id="{6EF7D3DA-0810-01CA-56A8-959F78E203DE}"/>
              </a:ext>
            </a:extLst>
          </p:cNvPr>
          <p:cNvSpPr txBox="1"/>
          <p:nvPr/>
        </p:nvSpPr>
        <p:spPr>
          <a:xfrm>
            <a:off x="1526338" y="4974154"/>
            <a:ext cx="6931853" cy="1335731"/>
          </a:xfrm>
          <a:prstGeom prst="rect">
            <a:avLst/>
          </a:prstGeom>
          <a:solidFill>
            <a:srgbClr val="ACF4FE"/>
          </a:solidFill>
          <a:ln w="12700" cap="flat" cmpd="sng">
            <a:solidFill>
              <a:schemeClr val="dk1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1169" tIns="31169" rIns="31169" bIns="31169" anchor="t" anchorCtr="0">
            <a:spAutoFit/>
          </a:bodyPr>
          <a:lstStyle/>
          <a:p>
            <a:pPr algn="ctr" defTabSz="806867">
              <a:buClr>
                <a:srgbClr val="000000"/>
              </a:buClr>
            </a:pPr>
            <a:r>
              <a:rPr lang="en" sz="1454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 CONNECTION:  See </a:t>
            </a:r>
            <a:r>
              <a:rPr lang="en" sz="1454" b="1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Pinhole Magic</a:t>
            </a:r>
            <a:endParaRPr sz="1454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806867">
              <a:spcBef>
                <a:spcPts val="265"/>
              </a:spcBef>
              <a:buClr>
                <a:srgbClr val="000000"/>
              </a:buClr>
            </a:pPr>
            <a:r>
              <a:rPr lang="en" sz="1454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The PUNCH mission outreach theme is Ancient and Modern Sun-watching</a:t>
            </a:r>
            <a:endParaRPr sz="145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806867">
              <a:spcBef>
                <a:spcPts val="265"/>
              </a:spcBef>
              <a:buClr>
                <a:srgbClr val="000000"/>
              </a:buClr>
            </a:pPr>
            <a:r>
              <a:rPr lang="en" sz="1454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Your </a:t>
            </a:r>
            <a:r>
              <a:rPr lang="en" sz="1454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 </a:t>
            </a:r>
            <a:r>
              <a:rPr lang="en" sz="1454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Sun-watching is an important part of the theme</a:t>
            </a:r>
            <a:endParaRPr sz="1454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806867">
              <a:spcBef>
                <a:spcPts val="265"/>
              </a:spcBef>
              <a:spcAft>
                <a:spcPts val="265"/>
              </a:spcAft>
              <a:buClr>
                <a:srgbClr val="000000"/>
              </a:buClr>
            </a:pPr>
            <a:r>
              <a:rPr lang="en" sz="1454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 Learning to observe pinhole images of the Sun in our everyday environments (both indoors and outdoors)  is a fun way to stay connected to the star on which all life depends!</a:t>
            </a:r>
            <a:endParaRPr sz="1454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0" name="Google Shape;830;p98">
            <a:extLst>
              <a:ext uri="{FF2B5EF4-FFF2-40B4-BE49-F238E27FC236}">
                <a16:creationId xmlns:a16="http://schemas.microsoft.com/office/drawing/2014/main" id="{EF75EA53-72E1-1F48-133A-8D32046C66CC}"/>
              </a:ext>
            </a:extLst>
          </p:cNvPr>
          <p:cNvGrpSpPr/>
          <p:nvPr/>
        </p:nvGrpSpPr>
        <p:grpSpPr>
          <a:xfrm>
            <a:off x="661403" y="2245523"/>
            <a:ext cx="7821246" cy="2086846"/>
            <a:chOff x="210668" y="2141583"/>
            <a:chExt cx="11818772" cy="3060815"/>
          </a:xfrm>
        </p:grpSpPr>
        <p:grpSp>
          <p:nvGrpSpPr>
            <p:cNvPr id="831" name="Google Shape;831;p98">
              <a:extLst>
                <a:ext uri="{FF2B5EF4-FFF2-40B4-BE49-F238E27FC236}">
                  <a16:creationId xmlns:a16="http://schemas.microsoft.com/office/drawing/2014/main" id="{CD17E4F8-A710-FF3F-2621-A395F4F2DE47}"/>
                </a:ext>
              </a:extLst>
            </p:cNvPr>
            <p:cNvGrpSpPr/>
            <p:nvPr/>
          </p:nvGrpSpPr>
          <p:grpSpPr>
            <a:xfrm>
              <a:off x="210668" y="2141583"/>
              <a:ext cx="11818772" cy="3060815"/>
              <a:chOff x="207113" y="1612316"/>
              <a:chExt cx="11818772" cy="3060815"/>
            </a:xfrm>
          </p:grpSpPr>
          <p:pic>
            <p:nvPicPr>
              <p:cNvPr id="832" name="Google Shape;832;p98">
                <a:extLst>
                  <a:ext uri="{FF2B5EF4-FFF2-40B4-BE49-F238E27FC236}">
                    <a16:creationId xmlns:a16="http://schemas.microsoft.com/office/drawing/2014/main" id="{0819FF91-1FA7-F69C-7F9B-41F6F06BA40A}"/>
                  </a:ext>
                </a:extLst>
              </p:cNvPr>
              <p:cNvPicPr preferRelativeResize="0"/>
              <p:nvPr/>
            </p:nvPicPr>
            <p:blipFill rotWithShape="1">
              <a:blip r:embed="rId3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16655" y="1620711"/>
                <a:ext cx="6102129" cy="305242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3" name="Google Shape;833;p98" descr="A picture containing light&#10;&#10;Description automatically generated">
                <a:hlinkClick r:id="rId4"/>
                <a:extLst>
                  <a:ext uri="{FF2B5EF4-FFF2-40B4-BE49-F238E27FC236}">
                    <a16:creationId xmlns:a16="http://schemas.microsoft.com/office/drawing/2014/main" id="{DC6C15E5-4B1C-B162-1E6C-338EC6307C26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flipH="1">
                <a:off x="8990598" y="1633607"/>
                <a:ext cx="3035288" cy="303528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4" name="Google Shape;834;p98" descr="A picture containing blur&#10;&#10;Description automatically generated">
                <a:extLst>
                  <a:ext uri="{FF2B5EF4-FFF2-40B4-BE49-F238E27FC236}">
                    <a16:creationId xmlns:a16="http://schemas.microsoft.com/office/drawing/2014/main" id="{2915CC46-FE31-A994-AC80-84FCFE7A360B}"/>
                  </a:ext>
                </a:extLst>
              </p:cNvPr>
              <p:cNvPicPr preferRelativeResize="0"/>
              <p:nvPr/>
            </p:nvPicPr>
            <p:blipFill rotWithShape="1">
              <a:blip r:embed="rId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7113" y="1612316"/>
                <a:ext cx="2536996" cy="303686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35" name="Google Shape;835;p98">
              <a:extLst>
                <a:ext uri="{FF2B5EF4-FFF2-40B4-BE49-F238E27FC236}">
                  <a16:creationId xmlns:a16="http://schemas.microsoft.com/office/drawing/2014/main" id="{5A65594B-D2CB-11A6-359E-72A7A19F971C}"/>
                </a:ext>
              </a:extLst>
            </p:cNvPr>
            <p:cNvSpPr txBox="1"/>
            <p:nvPr/>
          </p:nvSpPr>
          <p:spPr>
            <a:xfrm>
              <a:off x="554041" y="4820162"/>
              <a:ext cx="1911300" cy="276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169" tIns="31169" rIns="31169" bIns="31169" anchor="t" anchorCtr="0">
              <a:spAutoFit/>
            </a:bodyPr>
            <a:lstStyle/>
            <a:p>
              <a:pPr defTabSz="806867">
                <a:buClr>
                  <a:srgbClr val="000000"/>
                </a:buClr>
              </a:pPr>
              <a:r>
                <a:rPr lang="en" sz="818" kern="0">
                  <a:solidFill>
                    <a:srgbClr val="FEE99B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Artist’s conception: Not to scale</a:t>
              </a:r>
              <a:endParaRPr sz="123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98">
              <a:extLst>
                <a:ext uri="{FF2B5EF4-FFF2-40B4-BE49-F238E27FC236}">
                  <a16:creationId xmlns:a16="http://schemas.microsoft.com/office/drawing/2014/main" id="{F78A8EBC-9A47-9672-F5F9-F054B5A79C12}"/>
                </a:ext>
              </a:extLst>
            </p:cNvPr>
            <p:cNvSpPr txBox="1"/>
            <p:nvPr/>
          </p:nvSpPr>
          <p:spPr>
            <a:xfrm>
              <a:off x="6997416" y="4820162"/>
              <a:ext cx="1911300" cy="2769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169" tIns="31169" rIns="31169" bIns="31169" anchor="t" anchorCtr="0">
              <a:spAutoFit/>
            </a:bodyPr>
            <a:lstStyle/>
            <a:p>
              <a:pPr defTabSz="806867">
                <a:buClr>
                  <a:srgbClr val="000000"/>
                </a:buClr>
              </a:pPr>
              <a:r>
                <a:rPr lang="en" sz="818" kern="0">
                  <a:solidFill>
                    <a:srgbClr val="FEE99B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Artist’s conception: Not to scale</a:t>
              </a:r>
              <a:endParaRPr sz="123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98">
            <a:extLst>
              <a:ext uri="{FF2B5EF4-FFF2-40B4-BE49-F238E27FC236}">
                <a16:creationId xmlns:a16="http://schemas.microsoft.com/office/drawing/2014/main" id="{2D7C3EB3-2DD8-5461-ED95-A0862D7C4AF6}"/>
              </a:ext>
            </a:extLst>
          </p:cNvPr>
          <p:cNvSpPr txBox="1"/>
          <p:nvPr/>
        </p:nvSpPr>
        <p:spPr>
          <a:xfrm>
            <a:off x="1056765" y="699766"/>
            <a:ext cx="6931853" cy="36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096" tIns="83096" rIns="83096" bIns="83096" anchor="t" anchorCtr="0">
            <a:noAutofit/>
          </a:bodyPr>
          <a:lstStyle/>
          <a:p>
            <a:pPr algn="ctr" defTabSz="806867">
              <a:lnSpc>
                <a:spcPct val="90000"/>
              </a:lnSpc>
              <a:buClr>
                <a:srgbClr val="134F5C"/>
              </a:buClr>
              <a:buSzPts val="2061"/>
            </a:pPr>
            <a:r>
              <a:rPr lang="en" sz="1819" b="1" kern="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PUNCH = Polarimeter to UNify the Corona and Heliosphere</a:t>
            </a:r>
            <a:endParaRPr sz="1235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98">
            <a:extLst>
              <a:ext uri="{FF2B5EF4-FFF2-40B4-BE49-F238E27FC236}">
                <a16:creationId xmlns:a16="http://schemas.microsoft.com/office/drawing/2014/main" id="{34CF6CB2-97E1-345F-5FE5-492A2104D32E}"/>
              </a:ext>
            </a:extLst>
          </p:cNvPr>
          <p:cNvSpPr txBox="1"/>
          <p:nvPr/>
        </p:nvSpPr>
        <p:spPr>
          <a:xfrm>
            <a:off x="496324" y="1215882"/>
            <a:ext cx="8455500" cy="100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096" tIns="83096" rIns="83096" bIns="83096" anchor="t" anchorCtr="0">
            <a:noAutofit/>
          </a:bodyPr>
          <a:lstStyle/>
          <a:p>
            <a:pPr algn="ctr" defTabSz="806867">
              <a:buClr>
                <a:srgbClr val="0C0910"/>
              </a:buClr>
              <a:buSzPts val="1854"/>
            </a:pPr>
            <a:r>
              <a:rPr lang="en" sz="1588" b="1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PUNCH studies the Sun and the space between Sun and Earth as one </a:t>
            </a:r>
            <a:r>
              <a:rPr lang="en" sz="1588" b="1" i="1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UNIFIED </a:t>
            </a:r>
            <a:r>
              <a:rPr lang="en" sz="1588" b="1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system.</a:t>
            </a:r>
            <a:endParaRPr sz="1588" b="1" kern="0">
              <a:solidFill>
                <a:srgbClr val="0C09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806867">
              <a:spcBef>
                <a:spcPts val="265"/>
              </a:spcBef>
              <a:buClr>
                <a:srgbClr val="0C0910"/>
              </a:buClr>
              <a:buSzPts val="1854"/>
            </a:pPr>
            <a:r>
              <a:rPr lang="en" sz="1765" b="1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588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PUNCH studies the Sun’s outer atmosphere (called the solar </a:t>
            </a:r>
            <a:r>
              <a:rPr lang="en" sz="1588" i="1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CORONA</a:t>
            </a:r>
            <a:r>
              <a:rPr lang="en" sz="1588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) and how it expands to become  the “solar wind” that fills the space between Sun and Earth (called the inner </a:t>
            </a:r>
            <a:r>
              <a:rPr lang="en" sz="1588" i="1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HELIOSPHERE</a:t>
            </a:r>
            <a:r>
              <a:rPr lang="en" sz="1588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sz="158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39" name="Google Shape;839;p98">
            <a:extLst>
              <a:ext uri="{FF2B5EF4-FFF2-40B4-BE49-F238E27FC236}">
                <a16:creationId xmlns:a16="http://schemas.microsoft.com/office/drawing/2014/main" id="{FF15E46B-CFBC-5735-C1E5-FAC405F92290}"/>
              </a:ext>
            </a:extLst>
          </p:cNvPr>
          <p:cNvSpPr txBox="1"/>
          <p:nvPr/>
        </p:nvSpPr>
        <p:spPr>
          <a:xfrm>
            <a:off x="541633" y="4360037"/>
            <a:ext cx="7992529" cy="614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096" tIns="83096" rIns="83096" bIns="83096" anchor="t" anchorCtr="0">
            <a:noAutofit/>
          </a:bodyPr>
          <a:lstStyle/>
          <a:p>
            <a:pPr algn="ctr" defTabSz="806867">
              <a:lnSpc>
                <a:spcPct val="90000"/>
              </a:lnSpc>
              <a:buClr>
                <a:srgbClr val="0C0910"/>
              </a:buClr>
              <a:buSzPts val="1854"/>
            </a:pPr>
            <a:r>
              <a:rPr lang="en" sz="1588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PUNCH uses </a:t>
            </a:r>
            <a:r>
              <a:rPr lang="en" sz="1588" i="1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POLARIZED LIGHT </a:t>
            </a:r>
            <a:r>
              <a:rPr lang="en" sz="1588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to study the science of “Space Weather.”  Its four cameras </a:t>
            </a:r>
            <a:endParaRPr sz="1588" kern="0">
              <a:solidFill>
                <a:srgbClr val="0C091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806867">
              <a:lnSpc>
                <a:spcPct val="90000"/>
              </a:lnSpc>
              <a:buClr>
                <a:srgbClr val="0C0910"/>
              </a:buClr>
              <a:buSzPts val="1854"/>
            </a:pPr>
            <a:r>
              <a:rPr lang="en" sz="1588" kern="0">
                <a:solidFill>
                  <a:srgbClr val="0C0910"/>
                </a:solidFill>
                <a:latin typeface="Calibri"/>
                <a:ea typeface="Calibri"/>
                <a:cs typeface="Calibri"/>
                <a:sym typeface="Calibri"/>
              </a:rPr>
              <a:t>(each one on an Earth-orbiting satellite) combine to track solar storms better than ever before! </a:t>
            </a:r>
            <a:endParaRPr sz="1588" i="1" kern="0">
              <a:solidFill>
                <a:srgbClr val="0C09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0" name="Google Shape;840;p98" descr="Picture 10">
            <a:extLst>
              <a:ext uri="{FF2B5EF4-FFF2-40B4-BE49-F238E27FC236}">
                <a16:creationId xmlns:a16="http://schemas.microsoft.com/office/drawing/2014/main" id="{83EE9199-57B1-6A91-51C6-E58E1CC6D853}"/>
              </a:ext>
            </a:extLst>
          </p:cNvPr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95" y="113956"/>
            <a:ext cx="1073912" cy="1408412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98">
            <a:extLst>
              <a:ext uri="{FF2B5EF4-FFF2-40B4-BE49-F238E27FC236}">
                <a16:creationId xmlns:a16="http://schemas.microsoft.com/office/drawing/2014/main" id="{8E189F62-0B42-B3C1-6546-FDA04AD8EB87}"/>
              </a:ext>
            </a:extLst>
          </p:cNvPr>
          <p:cNvSpPr/>
          <p:nvPr/>
        </p:nvSpPr>
        <p:spPr>
          <a:xfrm>
            <a:off x="7786054" y="225745"/>
            <a:ext cx="1073912" cy="1061206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89625" rIns="89625" bIns="89625" anchor="ctr" anchorCtr="0">
            <a:noAutofit/>
          </a:bodyPr>
          <a:lstStyle/>
          <a:p>
            <a:pPr defTabSz="806867">
              <a:buClr>
                <a:srgbClr val="000000"/>
              </a:buClr>
            </a:pPr>
            <a:endParaRPr sz="123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42" name="Google Shape;842;p98">
            <a:extLst>
              <a:ext uri="{FF2B5EF4-FFF2-40B4-BE49-F238E27FC236}">
                <a16:creationId xmlns:a16="http://schemas.microsoft.com/office/drawing/2014/main" id="{1199F161-B101-117E-D77C-0BB0819632DF}"/>
              </a:ext>
            </a:extLst>
          </p:cNvPr>
          <p:cNvSpPr txBox="1"/>
          <p:nvPr/>
        </p:nvSpPr>
        <p:spPr>
          <a:xfrm>
            <a:off x="800096" y="-76194"/>
            <a:ext cx="7543853" cy="100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rmAutofit/>
          </a:bodyPr>
          <a:lstStyle/>
          <a:p>
            <a:pPr algn="ctr" defTabSz="806867">
              <a:buClr>
                <a:srgbClr val="000000"/>
              </a:buClr>
              <a:buSzPts val="4400"/>
            </a:pPr>
            <a:r>
              <a:rPr lang="en" sz="3883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NASA PUNCH Mission</a:t>
            </a:r>
            <a:endParaRPr sz="141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44" name="Google Shape;844;p98">
            <a:extLst>
              <a:ext uri="{FF2B5EF4-FFF2-40B4-BE49-F238E27FC236}">
                <a16:creationId xmlns:a16="http://schemas.microsoft.com/office/drawing/2014/main" id="{58A2946B-FE97-F43E-5D38-6BB38B691095}"/>
              </a:ext>
            </a:extLst>
          </p:cNvPr>
          <p:cNvPicPr preferRelativeResize="0"/>
          <p:nvPr/>
        </p:nvPicPr>
        <p:blipFill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43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98">
            <a:extLst>
              <a:ext uri="{FF2B5EF4-FFF2-40B4-BE49-F238E27FC236}">
                <a16:creationId xmlns:a16="http://schemas.microsoft.com/office/drawing/2014/main" id="{A681ADA0-D188-33F5-523C-BBC7291C592A}"/>
              </a:ext>
            </a:extLst>
          </p:cNvPr>
          <p:cNvSpPr txBox="1"/>
          <p:nvPr/>
        </p:nvSpPr>
        <p:spPr>
          <a:xfrm>
            <a:off x="8357739" y="6217623"/>
            <a:ext cx="532588" cy="5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94" tIns="99794" rIns="99794" bIns="99794" anchor="ctr" anchorCtr="0">
            <a:normAutofit/>
          </a:bodyPr>
          <a:lstStyle/>
          <a:p>
            <a:pPr algn="r" defTabSz="806867">
              <a:buClr>
                <a:srgbClr val="000000"/>
              </a:buClr>
            </a:pPr>
            <a:fld id="{00000000-1234-1234-1234-123412341234}" type="slidenum">
              <a:rPr lang="en" sz="1059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defTabSz="806867">
                <a:buClr>
                  <a:srgbClr val="000000"/>
                </a:buClr>
              </a:pPr>
              <a:t>2</a:t>
            </a:fld>
            <a:endParaRPr sz="1059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843;p98">
            <a:extLst>
              <a:ext uri="{FF2B5EF4-FFF2-40B4-BE49-F238E27FC236}">
                <a16:creationId xmlns:a16="http://schemas.microsoft.com/office/drawing/2014/main" id="{66E4EC8B-9C58-767B-8A6B-0D79A865F1AD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19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7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154" y="113954"/>
            <a:ext cx="1106396" cy="148335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7"/>
          <p:cNvSpPr/>
          <p:nvPr/>
        </p:nvSpPr>
        <p:spPr>
          <a:xfrm>
            <a:off x="7883450" y="225745"/>
            <a:ext cx="1106396" cy="106117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"/>
          <p:cNvSpPr txBox="1"/>
          <p:nvPr/>
        </p:nvSpPr>
        <p:spPr>
          <a:xfrm>
            <a:off x="1219201" y="330200"/>
            <a:ext cx="668831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3-Hole-PUNCH Pinhole Projector: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Four “Aha” learning moments for outdoor use with the Sun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32" name="Google Shape;332;p7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1955" y="1448160"/>
            <a:ext cx="1538756" cy="126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5755" y="2786346"/>
            <a:ext cx="1697708" cy="153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148" y="1902228"/>
            <a:ext cx="1128061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"/>
          <p:cNvPicPr preferRelativeResize="0"/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0"/>
          <a:stretch/>
        </p:blipFill>
        <p:spPr>
          <a:xfrm>
            <a:off x="1693614" y="1902227"/>
            <a:ext cx="1133929" cy="19050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7"/>
          <p:cNvCxnSpPr/>
          <p:nvPr/>
        </p:nvCxnSpPr>
        <p:spPr>
          <a:xfrm>
            <a:off x="1284613" y="2854727"/>
            <a:ext cx="381000" cy="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37" name="Google Shape;337;p7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6503" y="1902226"/>
            <a:ext cx="1295400" cy="1905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7"/>
          <p:cNvCxnSpPr/>
          <p:nvPr/>
        </p:nvCxnSpPr>
        <p:spPr>
          <a:xfrm>
            <a:off x="2835503" y="2854727"/>
            <a:ext cx="381000" cy="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39" name="Google Shape;339;p7"/>
          <p:cNvCxnSpPr/>
          <p:nvPr/>
        </p:nvCxnSpPr>
        <p:spPr>
          <a:xfrm>
            <a:off x="4519863" y="2828122"/>
            <a:ext cx="381000" cy="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40" name="Google Shape;340;p7"/>
          <p:cNvCxnSpPr/>
          <p:nvPr/>
        </p:nvCxnSpPr>
        <p:spPr>
          <a:xfrm>
            <a:off x="6729663" y="2854727"/>
            <a:ext cx="381000" cy="0"/>
          </a:xfrm>
          <a:prstGeom prst="straightConnector1">
            <a:avLst/>
          </a:prstGeom>
          <a:noFill/>
          <a:ln w="76200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41" name="Google Shape;341;p7"/>
          <p:cNvPicPr preferRelativeResize="0"/>
          <p:nvPr/>
        </p:nvPicPr>
        <p:blipFill rotWithShape="1"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820" y="2019069"/>
            <a:ext cx="1782873" cy="161238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7"/>
          <p:cNvSpPr txBox="1"/>
          <p:nvPr/>
        </p:nvSpPr>
        <p:spPr>
          <a:xfrm>
            <a:off x="1605024" y="3794337"/>
            <a:ext cx="1523186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Aha 1</a:t>
            </a:r>
            <a:r>
              <a:rPr lang="en-U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When learners see all three shapes of light turn round as the projector is pulled away from the projection surface…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7"/>
          <p:cNvSpPr txBox="1"/>
          <p:nvPr/>
        </p:nvSpPr>
        <p:spPr>
          <a:xfrm>
            <a:off x="3222835" y="3796769"/>
            <a:ext cx="1523186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Aha 2: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When learners see the three images of the round Sun become larger than the holes as the projector is pulled farther away…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7"/>
          <p:cNvSpPr txBox="1"/>
          <p:nvPr/>
        </p:nvSpPr>
        <p:spPr>
          <a:xfrm>
            <a:off x="4977063" y="4322347"/>
            <a:ext cx="1713785" cy="166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Aha 3: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When learners confirm that the shape of the light source is round by observing the Sun directly with solar protection glasses…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850;p99">
            <a:extLst>
              <a:ext uri="{FF2B5EF4-FFF2-40B4-BE49-F238E27FC236}">
                <a16:creationId xmlns:a16="http://schemas.microsoft.com/office/drawing/2014/main" id="{B884CA0F-A1CB-B6AF-5D43-98F560780E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57739" y="6217623"/>
            <a:ext cx="532588" cy="524912"/>
          </a:xfrm>
          <a:prstGeom prst="rect">
            <a:avLst/>
          </a:prstGeom>
        </p:spPr>
        <p:txBody>
          <a:bodyPr spcFirstLastPara="1" wrap="square" lIns="99794" tIns="99794" rIns="99794" bIns="99794" anchor="ctr" anchorCtr="0">
            <a:normAutofit/>
          </a:bodyPr>
          <a:lstStyle/>
          <a:p>
            <a:pPr defTabSz="806867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806867">
                <a:buClr>
                  <a:srgbClr val="000000"/>
                </a:buClr>
              </a:pPr>
              <a:t>3</a:t>
            </a:fld>
            <a:endParaRPr kern="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Google Shape;855;p99">
            <a:extLst>
              <a:ext uri="{FF2B5EF4-FFF2-40B4-BE49-F238E27FC236}">
                <a16:creationId xmlns:a16="http://schemas.microsoft.com/office/drawing/2014/main" id="{8E8FDAA1-E645-F48F-1413-3C4AAA8C6E58}"/>
              </a:ext>
            </a:extLst>
          </p:cNvPr>
          <p:cNvPicPr preferRelativeResize="0"/>
          <p:nvPr/>
        </p:nvPicPr>
        <p:blipFill>
          <a:blip r:embed="rId1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08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42;p7">
            <a:extLst>
              <a:ext uri="{FF2B5EF4-FFF2-40B4-BE49-F238E27FC236}">
                <a16:creationId xmlns:a16="http://schemas.microsoft.com/office/drawing/2014/main" id="{992C1EA7-9D44-AEC8-ECB9-51EBF7D91F86}"/>
              </a:ext>
            </a:extLst>
          </p:cNvPr>
          <p:cNvSpPr txBox="1"/>
          <p:nvPr/>
        </p:nvSpPr>
        <p:spPr>
          <a:xfrm>
            <a:off x="135735" y="3783164"/>
            <a:ext cx="137575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with the Projector close enough to the projection surface that the shapes of light are the shapes of the holes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345;p7">
            <a:extLst>
              <a:ext uri="{FF2B5EF4-FFF2-40B4-BE49-F238E27FC236}">
                <a16:creationId xmlns:a16="http://schemas.microsoft.com/office/drawing/2014/main" id="{43D072BB-2F66-743E-AF23-BEB6126C1433}"/>
              </a:ext>
            </a:extLst>
          </p:cNvPr>
          <p:cNvSpPr txBox="1"/>
          <p:nvPr/>
        </p:nvSpPr>
        <p:spPr>
          <a:xfrm>
            <a:off x="7097315" y="3584812"/>
            <a:ext cx="191095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Aha 4:</a:t>
            </a:r>
            <a:r>
              <a:rPr lang="en-US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learners see pinhole images of the Sun that are formed by irregularly shaped gaps between leaves and recognize this as the same phenomenon caused by the holes of the Projector.</a:t>
            </a:r>
          </a:p>
        </p:txBody>
      </p:sp>
      <p:sp>
        <p:nvSpPr>
          <p:cNvPr id="8" name="Google Shape;843;p98">
            <a:extLst>
              <a:ext uri="{FF2B5EF4-FFF2-40B4-BE49-F238E27FC236}">
                <a16:creationId xmlns:a16="http://schemas.microsoft.com/office/drawing/2014/main" id="{AC7DAB16-06F4-82AA-F6FC-4E5224202793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99"/>
          <p:cNvSpPr txBox="1">
            <a:spLocks noGrp="1"/>
          </p:cNvSpPr>
          <p:nvPr>
            <p:ph type="sldNum" idx="12"/>
          </p:nvPr>
        </p:nvSpPr>
        <p:spPr>
          <a:xfrm>
            <a:off x="8357739" y="6217623"/>
            <a:ext cx="532588" cy="524912"/>
          </a:xfrm>
          <a:prstGeom prst="rect">
            <a:avLst/>
          </a:prstGeom>
        </p:spPr>
        <p:txBody>
          <a:bodyPr spcFirstLastPara="1" wrap="square" lIns="99794" tIns="99794" rIns="99794" bIns="99794" anchor="ctr" anchorCtr="0">
            <a:normAutofit/>
          </a:bodyPr>
          <a:lstStyle/>
          <a:p>
            <a:pPr defTabSz="806867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806867">
                <a:buClr>
                  <a:srgbClr val="000000"/>
                </a:buClr>
              </a:pPr>
              <a:t>4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51" name="Google Shape;851;p99"/>
          <p:cNvGrpSpPr/>
          <p:nvPr/>
        </p:nvGrpSpPr>
        <p:grpSpPr>
          <a:xfrm>
            <a:off x="273497" y="2261456"/>
            <a:ext cx="4098244" cy="3070008"/>
            <a:chOff x="186975" y="217771"/>
            <a:chExt cx="4644677" cy="3479342"/>
          </a:xfrm>
        </p:grpSpPr>
        <p:pic>
          <p:nvPicPr>
            <p:cNvPr id="852" name="Google Shape;852;p99" descr="A picture containing plant, vegetable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2530" y="217771"/>
              <a:ext cx="4639122" cy="3479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3" name="Google Shape;853;p99"/>
            <p:cNvSpPr txBox="1"/>
            <p:nvPr/>
          </p:nvSpPr>
          <p:spPr>
            <a:xfrm>
              <a:off x="186975" y="3343101"/>
              <a:ext cx="1752600" cy="338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69" tIns="80669" rIns="80669" bIns="80669" anchor="t" anchorCtr="0">
              <a:spAutoFit/>
            </a:bodyPr>
            <a:lstStyle/>
            <a:p>
              <a:pPr defTabSz="806867">
                <a:buClr>
                  <a:srgbClr val="000000"/>
                </a:buClr>
              </a:pPr>
              <a:r>
                <a:rPr lang="en" sz="882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Image by </a:t>
              </a:r>
              <a:r>
                <a:rPr lang="en" sz="882" u="sng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Cantavestrella</a:t>
              </a:r>
              <a:r>
                <a:rPr lang="en" sz="882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endParaRPr sz="882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55" name="Google Shape;855;p99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08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99" descr="Picture 10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90" y="113952"/>
            <a:ext cx="1073855" cy="1439732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99"/>
          <p:cNvSpPr/>
          <p:nvPr/>
        </p:nvSpPr>
        <p:spPr>
          <a:xfrm>
            <a:off x="7786054" y="225745"/>
            <a:ext cx="1073912" cy="1061206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89625" rIns="89625" bIns="89625" anchor="ctr" anchorCtr="0">
            <a:noAutofit/>
          </a:bodyPr>
          <a:lstStyle/>
          <a:p>
            <a:pPr defTabSz="806867">
              <a:buClr>
                <a:srgbClr val="000000"/>
              </a:buClr>
            </a:pPr>
            <a:endParaRPr sz="123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8" name="Google Shape;858;p99"/>
          <p:cNvSpPr txBox="1">
            <a:spLocks noGrp="1"/>
          </p:cNvSpPr>
          <p:nvPr>
            <p:ph type="subTitle" idx="1"/>
          </p:nvPr>
        </p:nvSpPr>
        <p:spPr>
          <a:xfrm>
            <a:off x="1281684" y="815978"/>
            <a:ext cx="6564971" cy="73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t" anchorCtr="0">
            <a:noAutofit/>
          </a:bodyPr>
          <a:lstStyle/>
          <a:p>
            <a:pPr marL="0" indent="0">
              <a:buClr>
                <a:srgbClr val="0C0C0C"/>
              </a:buClr>
              <a:buSzPts val="2000"/>
            </a:pPr>
            <a:r>
              <a:rPr lang="en" sz="1941" b="1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During solar eclipses it’s easy to tell that we are seeing real images of the Sun formed by small gaps between plant leaves.</a:t>
            </a:r>
            <a:endParaRPr sz="1941" b="1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2200"/>
            </a:pPr>
            <a:endParaRPr sz="1941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99"/>
          <p:cNvSpPr txBox="1"/>
          <p:nvPr/>
        </p:nvSpPr>
        <p:spPr>
          <a:xfrm>
            <a:off x="800096" y="-76194"/>
            <a:ext cx="7543853" cy="100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rmAutofit/>
          </a:bodyPr>
          <a:lstStyle/>
          <a:p>
            <a:pPr algn="ctr" defTabSz="806867">
              <a:buClr>
                <a:srgbClr val="000000"/>
              </a:buClr>
              <a:buSzPts val="4400"/>
            </a:pPr>
            <a:r>
              <a:rPr lang="en" sz="3883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Pinhole Projection of the Sun</a:t>
            </a:r>
            <a:endParaRPr sz="141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60" name="Google Shape;860;p99"/>
          <p:cNvGrpSpPr/>
          <p:nvPr/>
        </p:nvGrpSpPr>
        <p:grpSpPr>
          <a:xfrm>
            <a:off x="4464971" y="2300912"/>
            <a:ext cx="4384964" cy="3062427"/>
            <a:chOff x="4907900" y="2607700"/>
            <a:chExt cx="4969626" cy="3470751"/>
          </a:xfrm>
        </p:grpSpPr>
        <p:pic>
          <p:nvPicPr>
            <p:cNvPr id="861" name="Google Shape;861;p99" descr="A body of water with trees around it&#10;&#10;Description automatically generated with low confidence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7900" y="2607700"/>
              <a:ext cx="4969626" cy="34707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2" name="Google Shape;862;p99"/>
            <p:cNvSpPr txBox="1"/>
            <p:nvPr/>
          </p:nvSpPr>
          <p:spPr>
            <a:xfrm>
              <a:off x="4907900" y="5724450"/>
              <a:ext cx="1332000" cy="338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69" tIns="80669" rIns="80669" bIns="80669" anchor="t" anchorCtr="0">
              <a:spAutoFit/>
            </a:bodyPr>
            <a:lstStyle/>
            <a:p>
              <a:pPr defTabSz="806867">
                <a:buClr>
                  <a:srgbClr val="000000"/>
                </a:buClr>
              </a:pPr>
              <a:r>
                <a:rPr lang="en" sz="882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Image by R. Bigelow</a:t>
              </a:r>
              <a:endParaRPr sz="882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63" name="Google Shape;863;p99" descr="A picture containing night sky&#10;&#10;Description automatically generated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8094809">
            <a:off x="3350211" y="1502301"/>
            <a:ext cx="2107409" cy="2100296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Google Shape;843;p98">
            <a:extLst>
              <a:ext uri="{FF2B5EF4-FFF2-40B4-BE49-F238E27FC236}">
                <a16:creationId xmlns:a16="http://schemas.microsoft.com/office/drawing/2014/main" id="{6A2F27CC-9911-9F61-802C-7D28139234FC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8" name="Google Shape;868;p100" descr="Picture 10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90" y="113952"/>
            <a:ext cx="1073855" cy="1439732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100"/>
          <p:cNvSpPr/>
          <p:nvPr/>
        </p:nvSpPr>
        <p:spPr>
          <a:xfrm>
            <a:off x="7786054" y="225745"/>
            <a:ext cx="1073912" cy="106120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89625" rIns="89625" bIns="89625" anchor="ctr" anchorCtr="0">
            <a:noAutofit/>
          </a:bodyPr>
          <a:lstStyle/>
          <a:p>
            <a:pPr defTabSz="806867">
              <a:buClr>
                <a:srgbClr val="000000"/>
              </a:buClr>
            </a:pPr>
            <a:endParaRPr sz="123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100"/>
          <p:cNvSpPr txBox="1"/>
          <p:nvPr/>
        </p:nvSpPr>
        <p:spPr>
          <a:xfrm>
            <a:off x="1363488" y="4872418"/>
            <a:ext cx="1604647" cy="74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t" anchorCtr="0">
            <a:spAutoFit/>
          </a:bodyPr>
          <a:lstStyle/>
          <a:p>
            <a:pPr algn="ctr" defTabSz="806867">
              <a:buClr>
                <a:srgbClr val="000000"/>
              </a:buClr>
            </a:pPr>
            <a:r>
              <a:rPr lang="en" sz="1412" ker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21 August 2017</a:t>
            </a:r>
            <a:endParaRPr sz="1412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806867">
              <a:buClr>
                <a:srgbClr val="000000"/>
              </a:buClr>
            </a:pPr>
            <a:r>
              <a:rPr lang="en" sz="1412" ker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Roberts, Idaho </a:t>
            </a:r>
            <a:endParaRPr sz="141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806867">
              <a:buClr>
                <a:srgbClr val="000000"/>
              </a:buClr>
            </a:pPr>
            <a:r>
              <a:rPr lang="en" sz="1412" kern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10:52 am</a:t>
            </a:r>
            <a:endParaRPr sz="1412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1" name="Google Shape;871;p100"/>
          <p:cNvSpPr txBox="1">
            <a:spLocks noGrp="1"/>
          </p:cNvSpPr>
          <p:nvPr>
            <p:ph type="subTitle" idx="1"/>
          </p:nvPr>
        </p:nvSpPr>
        <p:spPr>
          <a:xfrm>
            <a:off x="1357941" y="752890"/>
            <a:ext cx="6428118" cy="100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t" anchorCtr="0">
            <a:noAutofit/>
          </a:bodyPr>
          <a:lstStyle/>
          <a:p>
            <a:pPr marL="0" indent="0">
              <a:buClr>
                <a:schemeClr val="dk1"/>
              </a:buClr>
              <a:buSzPts val="2200"/>
            </a:pPr>
            <a:r>
              <a:rPr lang="en" sz="1941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Pinhole images of the Sun are all around us without eclipses. Look for them wherever sunlight streams through small gaps between leaves or pine needles. </a:t>
            </a:r>
            <a:r>
              <a:rPr lang="en" sz="1941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to see them!  </a:t>
            </a:r>
            <a:endParaRPr sz="1941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Clr>
                <a:schemeClr val="dk1"/>
              </a:buClr>
              <a:buSzPts val="2200"/>
            </a:pPr>
            <a:endParaRPr sz="194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100"/>
          <p:cNvSpPr txBox="1"/>
          <p:nvPr/>
        </p:nvSpPr>
        <p:spPr>
          <a:xfrm>
            <a:off x="800096" y="-76194"/>
            <a:ext cx="7543853" cy="100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rmAutofit/>
          </a:bodyPr>
          <a:lstStyle/>
          <a:p>
            <a:pPr algn="ctr" defTabSz="806867">
              <a:buClr>
                <a:srgbClr val="000000"/>
              </a:buClr>
              <a:buSzPts val="4400"/>
            </a:pPr>
            <a:r>
              <a:rPr lang="en" sz="3883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Pinhole Projection of the Sun</a:t>
            </a:r>
            <a:endParaRPr sz="141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100"/>
          <p:cNvSpPr txBox="1">
            <a:spLocks noGrp="1"/>
          </p:cNvSpPr>
          <p:nvPr>
            <p:ph type="sldNum" idx="12"/>
          </p:nvPr>
        </p:nvSpPr>
        <p:spPr>
          <a:xfrm>
            <a:off x="8357739" y="6217623"/>
            <a:ext cx="532588" cy="524912"/>
          </a:xfrm>
          <a:prstGeom prst="rect">
            <a:avLst/>
          </a:prstGeom>
        </p:spPr>
        <p:txBody>
          <a:bodyPr spcFirstLastPara="1" wrap="square" lIns="99794" tIns="99794" rIns="99794" bIns="99794" anchor="ctr" anchorCtr="0">
            <a:normAutofit/>
          </a:bodyPr>
          <a:lstStyle/>
          <a:p>
            <a:pPr defTabSz="806867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806867">
                <a:buClr>
                  <a:srgbClr val="000000"/>
                </a:buClr>
              </a:pPr>
              <a:t>5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100"/>
          <p:cNvSpPr txBox="1"/>
          <p:nvPr/>
        </p:nvSpPr>
        <p:spPr>
          <a:xfrm>
            <a:off x="1357941" y="5387228"/>
            <a:ext cx="7358824" cy="90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t" anchorCtr="0">
            <a:spAutoFit/>
          </a:bodyPr>
          <a:lstStyle/>
          <a:p>
            <a:pPr defTabSz="806867">
              <a:buClr>
                <a:srgbClr val="0C0C0C"/>
              </a:buClr>
              <a:buSzPts val="2000"/>
            </a:pPr>
            <a:r>
              <a:rPr lang="en" sz="1765" ker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When the Sun is lower in the sky (early morning and late afternoon) it is easier to see pinhole images of the Sun on a vertical surface.  When the Sun is higher in the sky (during midday) you can find them among shadows under your feet.</a:t>
            </a:r>
            <a:endParaRPr sz="1765" kern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6" name="Google Shape;876;p100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08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7" name="Google Shape;877;p100"/>
          <p:cNvGrpSpPr/>
          <p:nvPr/>
        </p:nvGrpSpPr>
        <p:grpSpPr>
          <a:xfrm>
            <a:off x="330044" y="1855699"/>
            <a:ext cx="4152617" cy="3315378"/>
            <a:chOff x="221650" y="2103125"/>
            <a:chExt cx="4706299" cy="3757428"/>
          </a:xfrm>
        </p:grpSpPr>
        <p:pic>
          <p:nvPicPr>
            <p:cNvPr id="878" name="Google Shape;878;p100"/>
            <p:cNvPicPr preferRelativeResize="0"/>
            <p:nvPr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650" y="2103125"/>
              <a:ext cx="4706299" cy="3740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9" name="Google Shape;879;p100"/>
            <p:cNvSpPr txBox="1"/>
            <p:nvPr/>
          </p:nvSpPr>
          <p:spPr>
            <a:xfrm>
              <a:off x="1864700" y="5522076"/>
              <a:ext cx="1420200" cy="338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69" tIns="80669" rIns="80669" bIns="80669" anchor="t" anchorCtr="0">
              <a:spAutoFit/>
            </a:bodyPr>
            <a:lstStyle/>
            <a:p>
              <a:pPr algn="ctr" defTabSz="806867">
                <a:buClr>
                  <a:srgbClr val="000000"/>
                </a:buClr>
              </a:pPr>
              <a:r>
                <a:rPr lang="en" sz="882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Image by C. Morrow</a:t>
              </a:r>
              <a:endParaRPr sz="882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100"/>
          <p:cNvGrpSpPr/>
          <p:nvPr/>
        </p:nvGrpSpPr>
        <p:grpSpPr>
          <a:xfrm>
            <a:off x="4572000" y="1855699"/>
            <a:ext cx="4219721" cy="3315378"/>
            <a:chOff x="5029200" y="2103125"/>
            <a:chExt cx="4782350" cy="3757428"/>
          </a:xfrm>
        </p:grpSpPr>
        <p:pic>
          <p:nvPicPr>
            <p:cNvPr id="881" name="Google Shape;881;p100"/>
            <p:cNvPicPr preferRelativeResize="0"/>
            <p:nvPr/>
          </p:nvPicPr>
          <p:blipFill rotWithShape="1"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2103125"/>
              <a:ext cx="4782350" cy="3740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2" name="Google Shape;882;p100"/>
            <p:cNvSpPr txBox="1"/>
            <p:nvPr/>
          </p:nvSpPr>
          <p:spPr>
            <a:xfrm>
              <a:off x="6721975" y="5522076"/>
              <a:ext cx="1396800" cy="338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69" tIns="80669" rIns="80669" bIns="80669" anchor="t" anchorCtr="0">
              <a:spAutoFit/>
            </a:bodyPr>
            <a:lstStyle/>
            <a:p>
              <a:pPr algn="ctr" defTabSz="806867">
                <a:buClr>
                  <a:srgbClr val="000000"/>
                </a:buClr>
              </a:pPr>
              <a:r>
                <a:rPr lang="en" sz="882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Image by C. Morrow</a:t>
              </a:r>
              <a:endParaRPr sz="882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3" name="Google Shape;883;p100"/>
          <p:cNvSpPr txBox="1"/>
          <p:nvPr/>
        </p:nvSpPr>
        <p:spPr>
          <a:xfrm>
            <a:off x="3605007" y="4472670"/>
            <a:ext cx="1977353" cy="855411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80669" bIns="80669" anchor="t" anchorCtr="0">
            <a:spAutoFit/>
          </a:bodyPr>
          <a:lstStyle/>
          <a:p>
            <a:pPr algn="ctr" defTabSz="806867">
              <a:buClr>
                <a:srgbClr val="000000"/>
              </a:buClr>
            </a:pPr>
            <a:r>
              <a:rPr lang="en" sz="1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on a pinhole image </a:t>
            </a:r>
            <a:r>
              <a:rPr lang="en" sz="1500" b="1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Scavenger Hunt</a:t>
            </a:r>
            <a:r>
              <a:rPr lang="en" sz="15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your neighborhood!</a:t>
            </a:r>
            <a:endParaRPr sz="1500" ker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43;p98">
            <a:extLst>
              <a:ext uri="{FF2B5EF4-FFF2-40B4-BE49-F238E27FC236}">
                <a16:creationId xmlns:a16="http://schemas.microsoft.com/office/drawing/2014/main" id="{9291D050-16EC-D0DB-6D48-D7693A98259F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Google Shape;889;p101" descr="A picture containing text, indoor&#10;&#10;Description automatically generated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10000" y="1322576"/>
            <a:ext cx="1524001" cy="2107826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101"/>
          <p:cNvSpPr txBox="1"/>
          <p:nvPr/>
        </p:nvSpPr>
        <p:spPr>
          <a:xfrm>
            <a:off x="1441058" y="753248"/>
            <a:ext cx="6396353" cy="68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t" anchorCtr="0">
            <a:spAutoFit/>
          </a:bodyPr>
          <a:lstStyle/>
          <a:p>
            <a:pPr algn="ctr" defTabSz="806867">
              <a:buClr>
                <a:srgbClr val="000000"/>
              </a:buClr>
            </a:pPr>
            <a:r>
              <a:rPr lang="en" sz="1941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Look for pinhole images of the Sun indoors when sunlight passes through narrow gaps at the edges of window blinds.</a:t>
            </a:r>
            <a:endParaRPr sz="194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01"/>
          <p:cNvSpPr txBox="1"/>
          <p:nvPr/>
        </p:nvSpPr>
        <p:spPr>
          <a:xfrm>
            <a:off x="5681383" y="1827898"/>
            <a:ext cx="2914676" cy="905315"/>
          </a:xfrm>
          <a:prstGeom prst="rect">
            <a:avLst/>
          </a:prstGeom>
          <a:solidFill>
            <a:srgbClr val="E8DBD0"/>
          </a:solidFill>
          <a:ln>
            <a:noFill/>
          </a:ln>
        </p:spPr>
        <p:txBody>
          <a:bodyPr spcFirstLastPara="1" wrap="square" lIns="89625" tIns="44801" rIns="89625" bIns="44801" anchor="t" anchorCtr="0">
            <a:spAutoFit/>
          </a:bodyPr>
          <a:lstStyle/>
          <a:p>
            <a:pPr algn="ctr" defTabSz="806867">
              <a:buClr>
                <a:srgbClr val="0C0C0C"/>
              </a:buClr>
              <a:buSzPts val="2000"/>
            </a:pPr>
            <a:r>
              <a:rPr lang="en" sz="1765" ker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But see how perfectly round are the images of the Sun they project on the wall!</a:t>
            </a:r>
            <a:endParaRPr sz="1765" kern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01"/>
          <p:cNvSpPr txBox="1"/>
          <p:nvPr/>
        </p:nvSpPr>
        <p:spPr>
          <a:xfrm>
            <a:off x="874060" y="1838177"/>
            <a:ext cx="2588559" cy="905315"/>
          </a:xfrm>
          <a:prstGeom prst="rect">
            <a:avLst/>
          </a:prstGeom>
          <a:solidFill>
            <a:srgbClr val="E8DBD0"/>
          </a:solidFill>
          <a:ln>
            <a:noFill/>
          </a:ln>
        </p:spPr>
        <p:txBody>
          <a:bodyPr spcFirstLastPara="1" wrap="square" lIns="89625" tIns="44801" rIns="89625" bIns="44801" anchor="t" anchorCtr="0">
            <a:spAutoFit/>
          </a:bodyPr>
          <a:lstStyle/>
          <a:p>
            <a:pPr algn="ctr" defTabSz="806867">
              <a:buClr>
                <a:srgbClr val="0C0C0C"/>
              </a:buClr>
              <a:buSzPts val="2000"/>
            </a:pPr>
            <a:r>
              <a:rPr lang="en" sz="1765" ker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These small gaps at the edges of the blinds are long, thin rectangles</a:t>
            </a:r>
            <a:endParaRPr sz="1765" kern="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93" name="Google Shape;893;p101"/>
          <p:cNvCxnSpPr/>
          <p:nvPr/>
        </p:nvCxnSpPr>
        <p:spPr>
          <a:xfrm flipH="1">
            <a:off x="2279266" y="2895600"/>
            <a:ext cx="2318029" cy="1523912"/>
          </a:xfrm>
          <a:prstGeom prst="straightConnector1">
            <a:avLst/>
          </a:prstGeom>
          <a:noFill/>
          <a:ln w="28575" cap="flat" cmpd="sng">
            <a:solidFill>
              <a:srgbClr val="F5913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94" name="Google Shape;894;p101"/>
          <p:cNvSpPr txBox="1">
            <a:spLocks noGrp="1"/>
          </p:cNvSpPr>
          <p:nvPr>
            <p:ph type="sldNum" idx="12"/>
          </p:nvPr>
        </p:nvSpPr>
        <p:spPr>
          <a:xfrm>
            <a:off x="8462580" y="6267226"/>
            <a:ext cx="407912" cy="365029"/>
          </a:xfrm>
          <a:prstGeom prst="rect">
            <a:avLst/>
          </a:prstGeom>
        </p:spPr>
        <p:txBody>
          <a:bodyPr spcFirstLastPara="1" wrap="square" lIns="89625" tIns="44801" rIns="89625" bIns="44801" anchor="ctr" anchorCtr="0">
            <a:noAutofit/>
          </a:bodyPr>
          <a:lstStyle/>
          <a:p>
            <a:pPr defTabSz="806867">
              <a:buClr>
                <a:srgbClr val="000000"/>
              </a:buClr>
            </a:pPr>
            <a:fld id="{00000000-1234-1234-1234-123412341234}" type="slidenum">
              <a:rPr lang="en" kern="0"/>
              <a:pPr defTabSz="806867">
                <a:buClr>
                  <a:srgbClr val="000000"/>
                </a:buClr>
              </a:pPr>
              <a:t>6</a:t>
            </a:fld>
            <a:endParaRPr kern="0" dirty="0"/>
          </a:p>
        </p:txBody>
      </p:sp>
      <p:pic>
        <p:nvPicPr>
          <p:cNvPr id="896" name="Google Shape;896;p101" descr="Picture 10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90" y="113952"/>
            <a:ext cx="1073855" cy="1439732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101"/>
          <p:cNvSpPr/>
          <p:nvPr/>
        </p:nvSpPr>
        <p:spPr>
          <a:xfrm>
            <a:off x="7786054" y="225745"/>
            <a:ext cx="1073912" cy="106120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89625" rIns="89625" bIns="89625" anchor="ctr" anchorCtr="0">
            <a:noAutofit/>
          </a:bodyPr>
          <a:lstStyle/>
          <a:p>
            <a:pPr defTabSz="806867">
              <a:buClr>
                <a:srgbClr val="000000"/>
              </a:buClr>
            </a:pPr>
            <a:endParaRPr sz="123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98" name="Google Shape;898;p101"/>
          <p:cNvSpPr txBox="1"/>
          <p:nvPr/>
        </p:nvSpPr>
        <p:spPr>
          <a:xfrm>
            <a:off x="800096" y="-76194"/>
            <a:ext cx="7543853" cy="100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rmAutofit/>
          </a:bodyPr>
          <a:lstStyle/>
          <a:p>
            <a:pPr algn="ctr" defTabSz="806867">
              <a:buClr>
                <a:srgbClr val="000000"/>
              </a:buClr>
              <a:buSzPts val="4400"/>
            </a:pPr>
            <a:r>
              <a:rPr lang="en" sz="3883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Pinhole Projection of the Sun</a:t>
            </a:r>
            <a:endParaRPr sz="141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99" name="Google Shape;899;p101"/>
          <p:cNvGrpSpPr/>
          <p:nvPr/>
        </p:nvGrpSpPr>
        <p:grpSpPr>
          <a:xfrm>
            <a:off x="330045" y="2820110"/>
            <a:ext cx="4216654" cy="3352437"/>
            <a:chOff x="221650" y="3196125"/>
            <a:chExt cx="4778875" cy="3799428"/>
          </a:xfrm>
        </p:grpSpPr>
        <p:pic>
          <p:nvPicPr>
            <p:cNvPr id="900" name="Google Shape;900;p101" descr="A picture containing window, window blind, indoor, wall&#10;&#10;Description automatically generated"/>
            <p:cNvPicPr preferRelativeResize="0"/>
            <p:nvPr/>
          </p:nvPicPr>
          <p:blipFill rotWithShape="1"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650" y="3196125"/>
              <a:ext cx="4778875" cy="3719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1" name="Google Shape;901;p101"/>
            <p:cNvSpPr txBox="1"/>
            <p:nvPr/>
          </p:nvSpPr>
          <p:spPr>
            <a:xfrm>
              <a:off x="1932600" y="6657076"/>
              <a:ext cx="1420201" cy="338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69" tIns="80669" rIns="80669" bIns="80669" anchor="t" anchorCtr="0">
              <a:spAutoFit/>
            </a:bodyPr>
            <a:lstStyle/>
            <a:p>
              <a:pPr algn="ctr" defTabSz="806867">
                <a:buClr>
                  <a:srgbClr val="000000"/>
                </a:buClr>
              </a:pPr>
              <a:r>
                <a:rPr lang="en" sz="882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Image by C. Morrow</a:t>
              </a:r>
              <a:endParaRPr sz="1147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101"/>
          <p:cNvGrpSpPr/>
          <p:nvPr/>
        </p:nvGrpSpPr>
        <p:grpSpPr>
          <a:xfrm>
            <a:off x="4597302" y="2820110"/>
            <a:ext cx="4216654" cy="3352437"/>
            <a:chOff x="5057875" y="3196125"/>
            <a:chExt cx="4778875" cy="3799428"/>
          </a:xfrm>
        </p:grpSpPr>
        <p:pic>
          <p:nvPicPr>
            <p:cNvPr id="903" name="Google Shape;903;p101" descr="A picture containing indoor&#10;&#10;Description automatically generated"/>
            <p:cNvPicPr preferRelativeResize="0"/>
            <p:nvPr/>
          </p:nvPicPr>
          <p:blipFill rotWithShape="1"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7875" y="3196125"/>
              <a:ext cx="4778875" cy="3719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4" name="Google Shape;904;p101"/>
            <p:cNvSpPr txBox="1"/>
            <p:nvPr/>
          </p:nvSpPr>
          <p:spPr>
            <a:xfrm>
              <a:off x="6737200" y="6657076"/>
              <a:ext cx="1420201" cy="338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669" tIns="80669" rIns="80669" bIns="80669" anchor="t" anchorCtr="0">
              <a:spAutoFit/>
            </a:bodyPr>
            <a:lstStyle/>
            <a:p>
              <a:pPr algn="ctr" defTabSz="806867">
                <a:buClr>
                  <a:srgbClr val="000000"/>
                </a:buClr>
              </a:pPr>
              <a:r>
                <a:rPr lang="en" sz="882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Image by C. Morrow</a:t>
              </a:r>
              <a:endParaRPr sz="882" kern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905" name="Google Shape;905;p101"/>
          <p:cNvPicPr preferRelativeResize="0"/>
          <p:nvPr/>
        </p:nvPicPr>
        <p:blipFill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08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43;p98">
            <a:extLst>
              <a:ext uri="{FF2B5EF4-FFF2-40B4-BE49-F238E27FC236}">
                <a16:creationId xmlns:a16="http://schemas.microsoft.com/office/drawing/2014/main" id="{10ECBE2A-4947-AB3A-9699-AB7EAC89E377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1" descr="Picture 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14" y="119159"/>
            <a:ext cx="1106396" cy="1483359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11"/>
          <p:cNvSpPr/>
          <p:nvPr/>
        </p:nvSpPr>
        <p:spPr>
          <a:xfrm>
            <a:off x="7924800" y="330246"/>
            <a:ext cx="1106396" cy="106117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1"/>
          <p:cNvSpPr txBox="1">
            <a:spLocks noGrp="1"/>
          </p:cNvSpPr>
          <p:nvPr>
            <p:ph type="sldNum" idx="12"/>
          </p:nvPr>
        </p:nvSpPr>
        <p:spPr>
          <a:xfrm>
            <a:off x="6857796" y="628231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 txBox="1"/>
          <p:nvPr/>
        </p:nvSpPr>
        <p:spPr>
          <a:xfrm>
            <a:off x="1447800" y="143892"/>
            <a:ext cx="6096000" cy="1061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Using an Indoor Light Fixture as a Light Source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95" name="Google Shape;395;p11"/>
          <p:cNvPicPr preferRelativeResize="0"/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4" y="1654892"/>
            <a:ext cx="4912092" cy="39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"/>
          <p:cNvSpPr txBox="1"/>
          <p:nvPr/>
        </p:nvSpPr>
        <p:spPr>
          <a:xfrm>
            <a:off x="4985406" y="1532023"/>
            <a:ext cx="4095043" cy="18158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Dec 2022, PUNCH team members and collaborators contributing to a public engagement program at the Adler Planetarium in Chicago discovered that our projector could project images of the ceiling lights!  As you can see below, at the Adler,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spotlights in the ceiling are star-shaped!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97" name="Google Shape;397;p11"/>
          <p:cNvCxnSpPr>
            <a:cxnSpLocks/>
          </p:cNvCxnSpPr>
          <p:nvPr/>
        </p:nvCxnSpPr>
        <p:spPr>
          <a:xfrm flipV="1">
            <a:off x="1447800" y="3673642"/>
            <a:ext cx="1094874" cy="4367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stealth" w="lg" len="lg"/>
          </a:ln>
        </p:spPr>
      </p:cxnSp>
      <p:cxnSp>
        <p:nvCxnSpPr>
          <p:cNvPr id="398" name="Google Shape;398;p11"/>
          <p:cNvCxnSpPr/>
          <p:nvPr/>
        </p:nvCxnSpPr>
        <p:spPr>
          <a:xfrm flipH="1">
            <a:off x="2895600" y="5177151"/>
            <a:ext cx="1667774" cy="38678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stealth" w="lg" len="lg"/>
          </a:ln>
        </p:spPr>
      </p:cxnSp>
      <p:pic>
        <p:nvPicPr>
          <p:cNvPr id="399" name="Google Shape;39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40197" y="3352402"/>
            <a:ext cx="4912093" cy="251460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1"/>
          <p:cNvSpPr txBox="1"/>
          <p:nvPr/>
        </p:nvSpPr>
        <p:spPr>
          <a:xfrm>
            <a:off x="3914272" y="5809335"/>
            <a:ext cx="5422232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images are star-shaped because the light source is star-shaped.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02" name="Google Shape;40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368" y="3410456"/>
            <a:ext cx="1687863" cy="222144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1"/>
          <p:cNvSpPr txBox="1"/>
          <p:nvPr/>
        </p:nvSpPr>
        <p:spPr>
          <a:xfrm>
            <a:off x="1240252" y="1130248"/>
            <a:ext cx="66462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Being observant and playful leads to cool discoveries!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05;p101">
            <a:extLst>
              <a:ext uri="{FF2B5EF4-FFF2-40B4-BE49-F238E27FC236}">
                <a16:creationId xmlns:a16="http://schemas.microsoft.com/office/drawing/2014/main" id="{E67815C5-06DA-56F4-9F42-71EAF0C582B9}"/>
              </a:ext>
            </a:extLst>
          </p:cNvPr>
          <p:cNvPicPr preferRelativeResize="0"/>
          <p:nvPr/>
        </p:nvPicPr>
        <p:blipFill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08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43;p98">
            <a:extLst>
              <a:ext uri="{FF2B5EF4-FFF2-40B4-BE49-F238E27FC236}">
                <a16:creationId xmlns:a16="http://schemas.microsoft.com/office/drawing/2014/main" id="{E01F8EAB-B44C-EF75-AC28-F3EAE8D28452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2"/>
          <p:cNvSpPr/>
          <p:nvPr/>
        </p:nvSpPr>
        <p:spPr>
          <a:xfrm>
            <a:off x="7924800" y="330246"/>
            <a:ext cx="1106396" cy="106117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2"/>
          <p:cNvSpPr txBox="1">
            <a:spLocks noGrp="1"/>
          </p:cNvSpPr>
          <p:nvPr>
            <p:ph type="sldNum" idx="12"/>
          </p:nvPr>
        </p:nvSpPr>
        <p:spPr>
          <a:xfrm>
            <a:off x="6553200" y="56451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"/>
          <p:cNvSpPr txBox="1"/>
          <p:nvPr/>
        </p:nvSpPr>
        <p:spPr>
          <a:xfrm>
            <a:off x="1524000" y="169091"/>
            <a:ext cx="6085203" cy="11332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Using a Masked LED Desk Lamp as a Light Source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11" name="Google Shape;411;p12" descr="Picture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154" y="113952"/>
            <a:ext cx="1106396" cy="148335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2"/>
          <p:cNvSpPr txBox="1"/>
          <p:nvPr/>
        </p:nvSpPr>
        <p:spPr>
          <a:xfrm>
            <a:off x="1451431" y="1215302"/>
            <a:ext cx="6260284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cut-out mask makes the light source F-shaped.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Projector forms inverted images of the light source.</a:t>
            </a:r>
          </a:p>
        </p:txBody>
      </p:sp>
      <p:pic>
        <p:nvPicPr>
          <p:cNvPr id="414" name="Google Shape;414;p12" descr="A picture containing indoor, person, table, too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2808" y="2254940"/>
            <a:ext cx="4274746" cy="3206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2" descr="A picture containing person, sink, food, cloth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0653" y="2254940"/>
            <a:ext cx="4274747" cy="320606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2"/>
          <p:cNvSpPr txBox="1"/>
          <p:nvPr/>
        </p:nvSpPr>
        <p:spPr>
          <a:xfrm>
            <a:off x="1451431" y="1977286"/>
            <a:ext cx="1263509" cy="4000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Lamp OFF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7" name="Google Shape;417;p12"/>
          <p:cNvSpPr txBox="1"/>
          <p:nvPr/>
        </p:nvSpPr>
        <p:spPr>
          <a:xfrm>
            <a:off x="6017861" y="1985464"/>
            <a:ext cx="128726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Lamp 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8" name="Google Shape;418;p12"/>
          <p:cNvSpPr txBox="1"/>
          <p:nvPr/>
        </p:nvSpPr>
        <p:spPr>
          <a:xfrm rot="3115964">
            <a:off x="7713334" y="4290170"/>
            <a:ext cx="152932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projection surface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19" name="Google Shape;419;p12"/>
          <p:cNvCxnSpPr/>
          <p:nvPr/>
        </p:nvCxnSpPr>
        <p:spPr>
          <a:xfrm rot="10800000">
            <a:off x="7721600" y="4906761"/>
            <a:ext cx="308574" cy="32563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20" name="Google Shape;420;p12"/>
          <p:cNvSpPr txBox="1"/>
          <p:nvPr/>
        </p:nvSpPr>
        <p:spPr>
          <a:xfrm>
            <a:off x="7383465" y="5137835"/>
            <a:ext cx="131286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pinhole images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12"/>
          <p:cNvSpPr txBox="1"/>
          <p:nvPr/>
        </p:nvSpPr>
        <p:spPr>
          <a:xfrm>
            <a:off x="4638631" y="4924356"/>
            <a:ext cx="2144151" cy="1200288"/>
          </a:xfrm>
          <a:prstGeom prst="rect">
            <a:avLst/>
          </a:prstGeom>
          <a:solidFill>
            <a:srgbClr val="E2DC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 defTabSz="914400">
              <a:buClr>
                <a:srgbClr val="000000"/>
              </a:buClr>
              <a:buSzPts val="1200"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Projector holes are each imaging the F-shape of the light source. An “F” makes it easy to see how pinhole images are </a:t>
            </a:r>
            <a:r>
              <a:rPr lang="en-US" sz="12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flipped both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upside down and left-to-right.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12"/>
          <p:cNvSpPr txBox="1"/>
          <p:nvPr/>
        </p:nvSpPr>
        <p:spPr>
          <a:xfrm>
            <a:off x="2174554" y="4557939"/>
            <a:ext cx="2184555" cy="523220"/>
          </a:xfrm>
          <a:prstGeom prst="rect">
            <a:avLst/>
          </a:prstGeom>
          <a:solidFill>
            <a:srgbClr val="E2DC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mask changes the shape of the light source.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423" name="Google Shape;423;p12"/>
          <p:cNvCxnSpPr/>
          <p:nvPr/>
        </p:nvCxnSpPr>
        <p:spPr>
          <a:xfrm rot="10800000">
            <a:off x="2743200" y="3327400"/>
            <a:ext cx="1066800" cy="1266761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424" name="Google Shape;424;p12"/>
          <p:cNvCxnSpPr>
            <a:cxnSpLocks/>
          </p:cNvCxnSpPr>
          <p:nvPr/>
        </p:nvCxnSpPr>
        <p:spPr>
          <a:xfrm flipV="1">
            <a:off x="6449300" y="4238113"/>
            <a:ext cx="333482" cy="68624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425" name="Google Shape;425;p12"/>
          <p:cNvSpPr txBox="1"/>
          <p:nvPr/>
        </p:nvSpPr>
        <p:spPr>
          <a:xfrm>
            <a:off x="7107934" y="5157812"/>
            <a:ext cx="1812524" cy="1015663"/>
          </a:xfrm>
          <a:prstGeom prst="rect">
            <a:avLst/>
          </a:prstGeom>
          <a:solidFill>
            <a:srgbClr val="C1F4F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NOTE:  If the Projector were held closer to the surface, we would still see the triangular, round, and square-shaped holes.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>
            <a:off x="222808" y="5181033"/>
            <a:ext cx="1718287" cy="461624"/>
          </a:xfrm>
          <a:prstGeom prst="rect">
            <a:avLst/>
          </a:prstGeom>
          <a:solidFill>
            <a:srgbClr val="C1F4F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NOTE: Try </a:t>
            </a:r>
            <a:r>
              <a:rPr lang="en-US" sz="12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shapes like a star or a crescent!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11;p102">
            <a:extLst>
              <a:ext uri="{FF2B5EF4-FFF2-40B4-BE49-F238E27FC236}">
                <a16:creationId xmlns:a16="http://schemas.microsoft.com/office/drawing/2014/main" id="{54A0F20C-1A6F-04EC-5569-4DFE4231B9E9}"/>
              </a:ext>
            </a:extLst>
          </p:cNvPr>
          <p:cNvSpPr txBox="1">
            <a:spLocks/>
          </p:cNvSpPr>
          <p:nvPr/>
        </p:nvSpPr>
        <p:spPr>
          <a:xfrm>
            <a:off x="8369317" y="6180308"/>
            <a:ext cx="532588" cy="5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794" tIns="99794" rIns="99794" bIns="99794" anchor="ctr" anchorCtr="0">
            <a:norm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06867"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806867">
                <a:buClr>
                  <a:srgbClr val="000000"/>
                </a:buClr>
              </a:pPr>
              <a:t>8</a:t>
            </a:fld>
            <a:endParaRPr lang="en" kern="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Google Shape;913;p102">
            <a:extLst>
              <a:ext uri="{FF2B5EF4-FFF2-40B4-BE49-F238E27FC236}">
                <a16:creationId xmlns:a16="http://schemas.microsoft.com/office/drawing/2014/main" id="{F61A9CE8-FE3E-BCB8-7862-81311B4E031C}"/>
              </a:ext>
            </a:extLst>
          </p:cNvPr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43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843;p98">
            <a:extLst>
              <a:ext uri="{FF2B5EF4-FFF2-40B4-BE49-F238E27FC236}">
                <a16:creationId xmlns:a16="http://schemas.microsoft.com/office/drawing/2014/main" id="{DF4B7586-1F1C-3CE3-DBCF-FF34F947A761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02"/>
          <p:cNvSpPr/>
          <p:nvPr/>
        </p:nvSpPr>
        <p:spPr>
          <a:xfrm>
            <a:off x="8615713" y="6284316"/>
            <a:ext cx="169412" cy="2215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algn="ctr" defTabSz="806867">
              <a:buClr>
                <a:srgbClr val="000000"/>
              </a:buClr>
            </a:pPr>
            <a:endParaRPr sz="123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1" name="Google Shape;911;p102"/>
          <p:cNvSpPr txBox="1">
            <a:spLocks noGrp="1"/>
          </p:cNvSpPr>
          <p:nvPr>
            <p:ph type="sldNum" idx="12"/>
          </p:nvPr>
        </p:nvSpPr>
        <p:spPr>
          <a:xfrm>
            <a:off x="8357739" y="6217623"/>
            <a:ext cx="532588" cy="524912"/>
          </a:xfrm>
          <a:prstGeom prst="rect">
            <a:avLst/>
          </a:prstGeom>
        </p:spPr>
        <p:txBody>
          <a:bodyPr spcFirstLastPara="1" wrap="square" lIns="99794" tIns="99794" rIns="99794" bIns="99794" anchor="ctr" anchorCtr="0">
            <a:normAutofit/>
          </a:bodyPr>
          <a:lstStyle/>
          <a:p>
            <a:pPr defTabSz="806867">
              <a:buClr>
                <a:srgbClr val="000000"/>
              </a:buClr>
            </a:pPr>
            <a:fld id="{00000000-1234-1234-1234-123412341234}" type="slidenum">
              <a:rPr lang="en" sz="1200" ker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pPr defTabSz="806867">
                <a:buClr>
                  <a:srgbClr val="000000"/>
                </a:buClr>
              </a:pPr>
              <a:t>9</a:t>
            </a:fld>
            <a:endParaRPr sz="1200" kern="0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13" name="Google Shape;913;p102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43" y="5697044"/>
            <a:ext cx="1008176" cy="10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102" descr="Picture 10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90" y="113952"/>
            <a:ext cx="1073855" cy="1439732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Google Shape;915;p102"/>
          <p:cNvSpPr/>
          <p:nvPr/>
        </p:nvSpPr>
        <p:spPr>
          <a:xfrm>
            <a:off x="7786054" y="225745"/>
            <a:ext cx="1073912" cy="106120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89625" rIns="89625" bIns="89625" anchor="ctr" anchorCtr="0">
            <a:noAutofit/>
          </a:bodyPr>
          <a:lstStyle/>
          <a:p>
            <a:pPr defTabSz="806867">
              <a:buClr>
                <a:srgbClr val="000000"/>
              </a:buClr>
            </a:pPr>
            <a:endParaRPr sz="123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16" name="Google Shape;916;p102"/>
          <p:cNvGrpSpPr/>
          <p:nvPr/>
        </p:nvGrpSpPr>
        <p:grpSpPr>
          <a:xfrm>
            <a:off x="2371508" y="1894589"/>
            <a:ext cx="6566574" cy="4048836"/>
            <a:chOff x="1519825" y="2597363"/>
            <a:chExt cx="7221150" cy="4373088"/>
          </a:xfrm>
        </p:grpSpPr>
        <p:pic>
          <p:nvPicPr>
            <p:cNvPr id="917" name="Google Shape;917;p10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19825" y="2597363"/>
              <a:ext cx="7221150" cy="4373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p102"/>
            <p:cNvSpPr txBox="1"/>
            <p:nvPr/>
          </p:nvSpPr>
          <p:spPr>
            <a:xfrm>
              <a:off x="1528775" y="6495370"/>
              <a:ext cx="2556600" cy="3225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0669" tIns="80669" rIns="80669" bIns="80669" anchor="t" anchorCtr="0">
              <a:spAutoFit/>
            </a:bodyPr>
            <a:lstStyle/>
            <a:p>
              <a:pPr defTabSz="806867">
                <a:buClr>
                  <a:srgbClr val="000000"/>
                </a:buClr>
              </a:pPr>
              <a:r>
                <a:rPr lang="en" sz="882" kern="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Diagram adapted from scratchapixel.com</a:t>
              </a:r>
              <a:endParaRPr sz="882" ker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9" name="Google Shape;919;p102"/>
          <p:cNvSpPr txBox="1"/>
          <p:nvPr/>
        </p:nvSpPr>
        <p:spPr>
          <a:xfrm>
            <a:off x="1440753" y="769907"/>
            <a:ext cx="6283521" cy="98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t" anchorCtr="0">
            <a:spAutoFit/>
          </a:bodyPr>
          <a:lstStyle/>
          <a:p>
            <a:pPr algn="ctr" defTabSz="806867">
              <a:buClr>
                <a:srgbClr val="000000"/>
              </a:buClr>
              <a:buSzPts val="2200"/>
            </a:pPr>
            <a:r>
              <a:rPr lang="en" sz="1941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Imagine your own eye looking out from the projection surface toward the pinhole. What part of the F would you be able to see through the pinhole from positions 1, 2, 3?</a:t>
            </a:r>
          </a:p>
        </p:txBody>
      </p:sp>
      <p:pic>
        <p:nvPicPr>
          <p:cNvPr id="920" name="Google Shape;920;p102" descr="Picture 10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90" y="113952"/>
            <a:ext cx="1073855" cy="143973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102"/>
          <p:cNvSpPr/>
          <p:nvPr/>
        </p:nvSpPr>
        <p:spPr>
          <a:xfrm>
            <a:off x="7786054" y="225745"/>
            <a:ext cx="1073912" cy="106120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12700" cap="flat" cmpd="sng">
            <a:solidFill>
              <a:srgbClr val="9FE6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625" tIns="89625" rIns="89625" bIns="89625" anchor="ctr" anchorCtr="0">
            <a:noAutofit/>
          </a:bodyPr>
          <a:lstStyle/>
          <a:p>
            <a:pPr defTabSz="806867">
              <a:buClr>
                <a:srgbClr val="000000"/>
              </a:buClr>
            </a:pPr>
            <a:endParaRPr sz="1235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2" name="Google Shape;922;p102"/>
          <p:cNvSpPr txBox="1"/>
          <p:nvPr/>
        </p:nvSpPr>
        <p:spPr>
          <a:xfrm>
            <a:off x="800096" y="-20047"/>
            <a:ext cx="7543853" cy="100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rmAutofit/>
          </a:bodyPr>
          <a:lstStyle/>
          <a:p>
            <a:pPr algn="ctr" defTabSz="806867">
              <a:buClr>
                <a:srgbClr val="000000"/>
              </a:buClr>
              <a:buSzPts val="4400"/>
            </a:pPr>
            <a:r>
              <a:rPr lang="en" sz="3883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Does the Inversion Work?</a:t>
            </a:r>
            <a:endParaRPr sz="141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52DF5C-701D-C17E-CE34-17A0A325E7D8}"/>
              </a:ext>
            </a:extLst>
          </p:cNvPr>
          <p:cNvSpPr txBox="1"/>
          <p:nvPr/>
        </p:nvSpPr>
        <p:spPr>
          <a:xfrm>
            <a:off x="441149" y="3309208"/>
            <a:ext cx="22031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 example, position 1 is on the upper part of the projection surface, but only receives light from the bottom of the F-shape.</a:t>
            </a:r>
          </a:p>
        </p:txBody>
      </p:sp>
      <p:sp>
        <p:nvSpPr>
          <p:cNvPr id="7" name="Google Shape;843;p98">
            <a:extLst>
              <a:ext uri="{FF2B5EF4-FFF2-40B4-BE49-F238E27FC236}">
                <a16:creationId xmlns:a16="http://schemas.microsoft.com/office/drawing/2014/main" id="{DA99F52D-ED06-B514-3FDF-741A4F93D192}"/>
              </a:ext>
            </a:extLst>
          </p:cNvPr>
          <p:cNvSpPr txBox="1">
            <a:spLocks/>
          </p:cNvSpPr>
          <p:nvPr/>
        </p:nvSpPr>
        <p:spPr>
          <a:xfrm>
            <a:off x="1475118" y="6297574"/>
            <a:ext cx="7034294" cy="36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1" rIns="89625" bIns="44801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buClr>
                <a:srgbClr val="000000"/>
              </a:buClr>
              <a:buSzPts val="1300"/>
            </a:pP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Activity: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i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 Pinhole Magic - Indoors and Outdoors 		</a:t>
            </a: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Contact: </a:t>
            </a:r>
            <a:r>
              <a:rPr lang="en-US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punchoutreach@gmail.com</a:t>
            </a:r>
            <a:endParaRPr lang="en-US" sz="11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153</TotalTime>
  <Words>1469</Words>
  <Application>Microsoft Office PowerPoint</Application>
  <PresentationFormat>On-screen Show (4:3)</PresentationFormat>
  <Paragraphs>131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Narrow</vt:lpstr>
      <vt:lpstr>Avenir</vt:lpstr>
      <vt:lpstr>Calibri</vt:lpstr>
      <vt:lpstr>1_Office Theme</vt:lpstr>
      <vt:lpstr>Simple Light</vt:lpstr>
      <vt:lpstr>2_Office Theme</vt:lpstr>
      <vt:lpstr>3_Office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Cherilynn Morrow</dc:creator>
  <cp:lastModifiedBy>Mike Zawaski</cp:lastModifiedBy>
  <cp:revision>21</cp:revision>
  <dcterms:created xsi:type="dcterms:W3CDTF">2024-02-27T04:07:45Z</dcterms:created>
  <dcterms:modified xsi:type="dcterms:W3CDTF">2024-02-27T06:47:12Z</dcterms:modified>
</cp:coreProperties>
</file>