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7772400" cx="10058400"/>
  <p:notesSz cx="6858000" cy="9144000"/>
  <p:embeddedFontLst>
    <p:embeddedFont>
      <p:font typeface="Arial Narrow"/>
      <p:regular r:id="rId16"/>
      <p:bold r:id="rId17"/>
      <p:italic r:id="rId18"/>
      <p:boldItalic r:id="rId19"/>
    </p:embeddedFont>
    <p:embeddedFont>
      <p:font typeface="Syncopate"/>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747775"/>
          </p15:clr>
        </p15:guide>
        <p15:guide id="2" pos="316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Syncopate-regular.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Syncopate-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ArialNarrow-bold.fntdata"/><Relationship Id="rId16" Type="http://schemas.openxmlformats.org/officeDocument/2006/relationships/font" Target="fonts/ArialNarrow-regular.fntdata"/><Relationship Id="rId5" Type="http://schemas.openxmlformats.org/officeDocument/2006/relationships/notesMaster" Target="notesMasters/notesMaster1.xml"/><Relationship Id="rId19" Type="http://schemas.openxmlformats.org/officeDocument/2006/relationships/font" Target="fonts/ArialNarrow-boldItalic.fntdata"/><Relationship Id="rId6" Type="http://schemas.openxmlformats.org/officeDocument/2006/relationships/slide" Target="slides/slide1.xml"/><Relationship Id="rId18" Type="http://schemas.openxmlformats.org/officeDocument/2006/relationships/font" Target="fonts/ArialNarrow-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26"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c55a547383_8_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55a547383_8_79: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c5755c630a_0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c5755c630a_0_50: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c5755c630a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Recently, leveraging the analogy between polarization and colors, a vivid map of the solar corona representing polarization properties was presented, based on observations during the total solar eclipse in 2023.</a:t>
            </a:r>
            <a:endParaRPr sz="1400">
              <a:solidFill>
                <a:schemeClr val="dk1"/>
              </a:solidFill>
            </a:endParaRPr>
          </a:p>
          <a:p>
            <a:pPr indent="0" lvl="0" marL="0" rtl="0" algn="l">
              <a:spcBef>
                <a:spcPts val="0"/>
              </a:spcBef>
              <a:spcAft>
                <a:spcPts val="0"/>
              </a:spcAft>
              <a:buNone/>
            </a:pPr>
            <a:r>
              <a:t/>
            </a:r>
            <a:endParaRPr/>
          </a:p>
        </p:txBody>
      </p:sp>
      <p:sp>
        <p:nvSpPr>
          <p:cNvPr id="64" name="Google Shape;64;g2c5755c630a_0_37: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f3ae56c4da_0_955: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1f3ae56c4da_0_9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Hi Cherilynn,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This is great!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-Here is what I often say about polarized light: All light, including light from the Sun, is a type of wave. Sometimes the waves align in a particular way, and then we say that the light is polarized.</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(This next bit is advanced. But I bet Seniors and Ambassadors could get it) The amount of polarized light that PUNCH measures depends on how far away that structure is from PUNCH. The ability to distinguish polarized light from unpolarized light makes a PUNCH 3D imager.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-For the Describing and Interpreting hand out, since the cookie is the Lemonade cookie (I assume the Girl Scout one?) that the girl scouts will know shouldn't lemon be on this list of cross section interpretation with orange or grapefruit?</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-For the Patch Passport, the word corona is in there without a definition. You could either add the usual 'atmosphere of the Sun' or just make sure that the facilitators know to mention the definition.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Thanks,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highlight>
                  <a:srgbClr val="FFFFFF"/>
                </a:highlight>
                <a:latin typeface="Calibri"/>
                <a:ea typeface="Calibri"/>
                <a:cs typeface="Calibri"/>
                <a:sym typeface="Calibri"/>
              </a:rPr>
              <a:t>Nicki</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latin typeface="Arial Narrow"/>
              <a:ea typeface="Arial Narrow"/>
              <a:cs typeface="Arial Narrow"/>
              <a:sym typeface="Arial Narrow"/>
            </a:endParaRPr>
          </a:p>
          <a:p>
            <a:pPr indent="0" lvl="0" marL="0" rtl="0" algn="l">
              <a:spcBef>
                <a:spcPts val="0"/>
              </a:spcBef>
              <a:spcAft>
                <a:spcPts val="0"/>
              </a:spcAft>
              <a:buNone/>
            </a:pPr>
            <a:r>
              <a:t/>
            </a:r>
            <a:endParaRPr>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
                <a:solidFill>
                  <a:srgbClr val="000000"/>
                </a:solidFill>
                <a:latin typeface="Arial Narrow"/>
                <a:ea typeface="Arial Narrow"/>
                <a:cs typeface="Arial Narrow"/>
                <a:sym typeface="Arial Narrow"/>
              </a:rPr>
              <a:t>The charged particle flow from the Sun – the solar wind - defines the heliosphere  - the region of space influenced by the Sun.  The heliosphere extends out beyond the orbit of Pluto until it peters out at a boundary with interstellar space.</a:t>
            </a:r>
            <a:endParaRPr/>
          </a:p>
          <a:p>
            <a:pPr indent="0" lvl="0" marL="0" rtl="0" algn="l">
              <a:spcBef>
                <a:spcPts val="0"/>
              </a:spcBef>
              <a:spcAft>
                <a:spcPts val="0"/>
              </a:spcAft>
              <a:buNone/>
            </a:pPr>
            <a:r>
              <a:t/>
            </a:r>
            <a:endParaRPr>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
                <a:solidFill>
                  <a:srgbClr val="000000"/>
                </a:solidFill>
                <a:latin typeface="Arial Narrow"/>
                <a:ea typeface="Arial Narrow"/>
                <a:cs typeface="Arial Narrow"/>
                <a:sym typeface="Arial Narrow"/>
              </a:rPr>
              <a:t>PUNCH focuses on the Inner Heliosphere between Sun and Earth.</a:t>
            </a:r>
            <a:endParaRPr/>
          </a:p>
          <a:p>
            <a:pPr indent="0" lvl="0" marL="0" rtl="0" algn="l">
              <a:spcBef>
                <a:spcPts val="0"/>
              </a:spcBef>
              <a:spcAft>
                <a:spcPts val="0"/>
              </a:spcAft>
              <a:buNone/>
            </a:pPr>
            <a:r>
              <a:t/>
            </a:r>
            <a:endParaRPr>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
                <a:solidFill>
                  <a:srgbClr val="000000"/>
                </a:solidFill>
                <a:latin typeface="Arial Narrow"/>
                <a:ea typeface="Arial Narrow"/>
                <a:cs typeface="Arial Narrow"/>
                <a:sym typeface="Arial Narrow"/>
              </a:rPr>
              <a:t>The four PUNCH cameras in Earth orbit will allow 3D imaging of the solar wind - from the outer solar corona all the way to Earth orbit</a:t>
            </a:r>
            <a:endParaRPr/>
          </a:p>
          <a:p>
            <a:pPr indent="0" lvl="0" marL="0" rtl="0" algn="l">
              <a:spcBef>
                <a:spcPts val="0"/>
              </a:spcBef>
              <a:spcAft>
                <a:spcPts val="0"/>
              </a:spcAft>
              <a:buNone/>
            </a:pPr>
            <a:r>
              <a:t/>
            </a:r>
            <a:endParaRPr>
              <a:solidFill>
                <a:srgbClr val="000000"/>
              </a:solidFill>
              <a:latin typeface="Arial Narrow"/>
              <a:ea typeface="Arial Narrow"/>
              <a:cs typeface="Arial Narrow"/>
              <a:sym typeface="Arial Narrow"/>
            </a:endParaRPr>
          </a:p>
          <a:p>
            <a:pPr indent="0" lvl="0" marL="0" rtl="0" algn="l">
              <a:spcBef>
                <a:spcPts val="0"/>
              </a:spcBef>
              <a:spcAft>
                <a:spcPts val="0"/>
              </a:spcAft>
              <a:buNone/>
            </a:pPr>
            <a:r>
              <a:rPr lang="en">
                <a:solidFill>
                  <a:srgbClr val="000000"/>
                </a:solidFill>
                <a:latin typeface="Arial Narrow"/>
                <a:ea typeface="Arial Narrow"/>
                <a:cs typeface="Arial Narrow"/>
                <a:sym typeface="Arial Narrow"/>
              </a:rPr>
              <a:t>This will allow the corona and solar wind of the inner heliosphere to be studied as a unified system FOR THE FIRST TIME!</a:t>
            </a:r>
            <a:endParaRPr/>
          </a:p>
          <a:p>
            <a:pPr indent="0" lvl="0" marL="0" rtl="0" algn="l">
              <a:spcBef>
                <a:spcPts val="0"/>
              </a:spcBef>
              <a:spcAft>
                <a:spcPts val="0"/>
              </a:spcAft>
              <a:buNone/>
            </a:pPr>
            <a:r>
              <a:t/>
            </a:r>
            <a:endParaRPr>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Narrow"/>
                <a:ea typeface="Arial Narrow"/>
                <a:cs typeface="Arial Narrow"/>
                <a:sym typeface="Arial Narrow"/>
              </a:rPr>
              <a:t>As a result, PUNCH will be providing a pioneering new capacity for </a:t>
            </a:r>
            <a:r>
              <a:rPr b="0" i="1" lang="en" sz="1200" u="none" cap="none" strike="noStrike">
                <a:solidFill>
                  <a:srgbClr val="000000"/>
                </a:solidFill>
                <a:latin typeface="Arial Narrow"/>
                <a:ea typeface="Arial Narrow"/>
                <a:cs typeface="Arial Narrow"/>
                <a:sym typeface="Arial Narrow"/>
              </a:rPr>
              <a:t>solar storm </a:t>
            </a:r>
            <a:r>
              <a:rPr b="0" lang="en" sz="1200" u="none" cap="none" strike="noStrike">
                <a:solidFill>
                  <a:srgbClr val="000000"/>
                </a:solidFill>
                <a:latin typeface="Arial Narrow"/>
                <a:ea typeface="Arial Narrow"/>
                <a:cs typeface="Arial Narrow"/>
                <a:sym typeface="Arial Narrow"/>
              </a:rPr>
              <a:t>tracking</a:t>
            </a:r>
            <a:r>
              <a:rPr b="0" i="1" lang="en" sz="1200" u="none" cap="none" strike="noStrike">
                <a:solidFill>
                  <a:srgbClr val="000000"/>
                </a:solidFill>
                <a:latin typeface="Arial Narrow"/>
                <a:ea typeface="Arial Narrow"/>
                <a:cs typeface="Arial Narrow"/>
                <a:sym typeface="Arial Narrow"/>
              </a:rPr>
              <a:t> </a:t>
            </a:r>
            <a:r>
              <a:rPr b="0" i="0" lang="en" sz="1200" u="none" cap="none" strike="noStrike">
                <a:solidFill>
                  <a:srgbClr val="000000"/>
                </a:solidFill>
                <a:latin typeface="Arial Narrow"/>
                <a:ea typeface="Arial Narrow"/>
                <a:cs typeface="Arial Narrow"/>
                <a:sym typeface="Arial Narrow"/>
              </a:rPr>
              <a:t>&amp; </a:t>
            </a:r>
            <a:r>
              <a:rPr b="0" i="1" lang="en" sz="1200" u="none" cap="none" strike="noStrike">
                <a:solidFill>
                  <a:srgbClr val="000000"/>
                </a:solidFill>
                <a:latin typeface="Arial Narrow"/>
                <a:ea typeface="Arial Narrow"/>
                <a:cs typeface="Arial Narrow"/>
                <a:sym typeface="Arial Narrow"/>
              </a:rPr>
              <a:t>space weather </a:t>
            </a:r>
            <a:r>
              <a:rPr b="0" i="0" lang="en" sz="1200" u="none" cap="none" strike="noStrike">
                <a:solidFill>
                  <a:srgbClr val="000000"/>
                </a:solidFill>
                <a:latin typeface="Arial Narrow"/>
                <a:ea typeface="Arial Narrow"/>
                <a:cs typeface="Arial Narrow"/>
                <a:sym typeface="Arial Narrow"/>
              </a:rPr>
              <a:t>monitoring…..</a:t>
            </a:r>
            <a:endParaRPr/>
          </a:p>
        </p:txBody>
      </p:sp>
      <p:sp>
        <p:nvSpPr>
          <p:cNvPr id="79" name="Google Shape;79;g1f3ae56c4da_0_9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5755c630a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c5755c630a_0_3: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55a547383_8_3:notes"/>
          <p:cNvSpPr/>
          <p:nvPr>
            <p:ph idx="2" type="sldImg"/>
          </p:nvPr>
        </p:nvSpPr>
        <p:spPr>
          <a:xfrm>
            <a:off x="1210526"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c55a547383_8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c55a547383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55a547383_0_6: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c55a547383_3_17:notes"/>
          <p:cNvSpPr/>
          <p:nvPr>
            <p:ph idx="2" type="sldImg"/>
          </p:nvPr>
        </p:nvSpPr>
        <p:spPr>
          <a:xfrm>
            <a:off x="1210526"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c55a547383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c55a547383_8_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c55a547383_8_49: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baa5697a4_9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baa5697a4_9_0:notes"/>
          <p:cNvSpPr/>
          <p:nvPr>
            <p:ph idx="2" type="sldImg"/>
          </p:nvPr>
        </p:nvSpPr>
        <p:spPr>
          <a:xfrm>
            <a:off x="1432112" y="1143000"/>
            <a:ext cx="3993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900" cy="31017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42870" y="4282678"/>
            <a:ext cx="9372900" cy="1197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42870" y="4763362"/>
            <a:ext cx="9372900" cy="1965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900" cy="127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900" cy="865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42870" y="1741518"/>
            <a:ext cx="9372900" cy="516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900" cy="865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900" cy="865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5433450" y="1094158"/>
            <a:ext cx="4220700" cy="5583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hyperlink" Target="mailto:punchoutreach@gmail.com" TargetMode="External"/><Relationship Id="rId4" Type="http://schemas.openxmlformats.org/officeDocument/2006/relationships/hyperlink" Target="mailto:cate@boulder.swri.edu" TargetMode="External"/><Relationship Id="rId5" Type="http://schemas.openxmlformats.org/officeDocument/2006/relationships/image" Target="../media/image24.png"/><Relationship Id="rId6" Type="http://schemas.openxmlformats.org/officeDocument/2006/relationships/image" Target="../media/image7.png"/><Relationship Id="rId7" Type="http://schemas.openxmlformats.org/officeDocument/2006/relationships/image" Target="../media/image1.jpg"/></Relationships>
</file>

<file path=ppt/slides/_rels/slide10.xml.rels><?xml version="1.0" encoding="UTF-8" standalone="yes"?><Relationships xmlns="http://schemas.openxmlformats.org/package/2006/relationships"><Relationship Id="rId10" Type="http://schemas.openxmlformats.org/officeDocument/2006/relationships/hyperlink" Target="https://doi.org/10.3847/25c2cfeb.25cd07d9" TargetMode="External"/><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1.jp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hyperlink" Target="mailto:cate@boulder.swri.edu" TargetMode="External"/><Relationship Id="rId5" Type="http://schemas.openxmlformats.org/officeDocument/2006/relationships/image" Target="../media/image1.jp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hyperlink" Target="mailto:punchoutreach@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hyperlink" Target="https://punch.space.swri.edu/punch_about_mission.php#image" TargetMode="External"/><Relationship Id="rId9" Type="http://schemas.openxmlformats.org/officeDocument/2006/relationships/image" Target="../media/image24.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7.png"/><Relationship Id="rId8" Type="http://schemas.openxmlformats.org/officeDocument/2006/relationships/image" Target="../media/image1.jpg"/></Relationships>
</file>

<file path=ppt/slides/_rels/slide4.xml.rels><?xml version="1.0" encoding="UTF-8" standalone="yes"?><Relationships xmlns="http://schemas.openxmlformats.org/package/2006/relationships"><Relationship Id="rId11" Type="http://schemas.openxmlformats.org/officeDocument/2006/relationships/hyperlink" Target="https://punch.space.swri.edu" TargetMode="External"/><Relationship Id="rId10" Type="http://schemas.openxmlformats.org/officeDocument/2006/relationships/hyperlink" Target="https://eclipse.boulder.swri.edu/" TargetMode="External"/><Relationship Id="rId13" Type="http://schemas.openxmlformats.org/officeDocument/2006/relationships/hyperlink" Target="mailto:cate@boulder.swri.edu" TargetMode="External"/><Relationship Id="rId12" Type="http://schemas.openxmlformats.org/officeDocument/2006/relationships/hyperlink" Target="mailto:punchoutreach@gmail.com" TargetMode="External"/><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0.png"/><Relationship Id="rId5" Type="http://schemas.openxmlformats.org/officeDocument/2006/relationships/image" Target="../media/image1.jpg"/><Relationship Id="rId6" Type="http://schemas.openxmlformats.org/officeDocument/2006/relationships/image" Target="../media/image5.jpg"/><Relationship Id="rId7" Type="http://schemas.openxmlformats.org/officeDocument/2006/relationships/image" Target="../media/image8.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0" Type="http://schemas.openxmlformats.org/officeDocument/2006/relationships/hyperlink" Target="mailto:cate@boulder.swri.edu" TargetMode="External"/><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hyperlink" Target="mailto:punchoutreach@gmail.com" TargetMode="External"/><Relationship Id="rId5" Type="http://schemas.openxmlformats.org/officeDocument/2006/relationships/image" Target="../media/image1.jp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hyperlink" Target="mailto:cate@boulder.swri.edu" TargetMode="External"/><Relationship Id="rId5" Type="http://schemas.openxmlformats.org/officeDocument/2006/relationships/image" Target="../media/image1.jpg"/><Relationship Id="rId6" Type="http://schemas.openxmlformats.org/officeDocument/2006/relationships/image" Target="../media/image13.gif"/><Relationship Id="rId7" Type="http://schemas.openxmlformats.org/officeDocument/2006/relationships/hyperlink" Target="https://eclipse.boulder.swri.edu/" TargetMode="External"/><Relationship Id="rId8" Type="http://schemas.openxmlformats.org/officeDocument/2006/relationships/hyperlink" Target="mailto:punchoutreach@gmail.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hyperlink" Target="mailto:cate@boulder.swri.edu" TargetMode="External"/><Relationship Id="rId5" Type="http://schemas.openxmlformats.org/officeDocument/2006/relationships/image" Target="../media/image7.png"/><Relationship Id="rId6" Type="http://schemas.openxmlformats.org/officeDocument/2006/relationships/image" Target="../media/image1.jpg"/><Relationship Id="rId7" Type="http://schemas.openxmlformats.org/officeDocument/2006/relationships/image" Target="../media/image20.png"/><Relationship Id="rId8" Type="http://schemas.openxmlformats.org/officeDocument/2006/relationships/hyperlink" Target="mailto:punchoutreach@gmail.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hyperlink" Target="mailto:cate@boulder.swri.edu" TargetMode="External"/><Relationship Id="rId5" Type="http://schemas.openxmlformats.org/officeDocument/2006/relationships/image" Target="../media/image1.jp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hyperlink" Target="mailto:punchoutreach@gmail.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1.jpg"/><Relationship Id="rId6" Type="http://schemas.openxmlformats.org/officeDocument/2006/relationships/image" Target="../media/image16.jpg"/><Relationship Id="rId7"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nvSpPr>
        <p:spPr>
          <a:xfrm>
            <a:off x="9448021"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55" name="Google Shape;55;p13"/>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sp>
        <p:nvSpPr>
          <p:cNvPr id="56" name="Google Shape;56;p13"/>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latin typeface="Calibri"/>
                <a:ea typeface="Calibri"/>
                <a:cs typeface="Calibri"/>
                <a:sym typeface="Calibri"/>
              </a:rPr>
              <a:t>:</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3"/>
              </a:rPr>
              <a:t>punchoutreach@gmail.com</a:t>
            </a:r>
            <a:r>
              <a:rPr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4"/>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pic>
        <p:nvPicPr>
          <p:cNvPr id="57" name="Google Shape;57;p13"/>
          <p:cNvPicPr preferRelativeResize="0"/>
          <p:nvPr/>
        </p:nvPicPr>
        <p:blipFill>
          <a:blip r:embed="rId5">
            <a:alphaModFix/>
          </a:blip>
          <a:stretch>
            <a:fillRect/>
          </a:stretch>
        </p:blipFill>
        <p:spPr>
          <a:xfrm>
            <a:off x="321976" y="5924175"/>
            <a:ext cx="1393802" cy="1393828"/>
          </a:xfrm>
          <a:prstGeom prst="rect">
            <a:avLst/>
          </a:prstGeom>
          <a:noFill/>
          <a:ln>
            <a:noFill/>
          </a:ln>
        </p:spPr>
      </p:pic>
      <p:pic>
        <p:nvPicPr>
          <p:cNvPr descr="Picture 10" id="58" name="Google Shape;58;p13"/>
          <p:cNvPicPr preferRelativeResize="0"/>
          <p:nvPr/>
        </p:nvPicPr>
        <p:blipFill rotWithShape="1">
          <a:blip r:embed="rId6">
            <a:alphaModFix/>
          </a:blip>
          <a:srcRect b="0" l="0" r="0" t="0"/>
          <a:stretch/>
        </p:blipFill>
        <p:spPr>
          <a:xfrm>
            <a:off x="334125" y="157450"/>
            <a:ext cx="1217100" cy="1596200"/>
          </a:xfrm>
          <a:prstGeom prst="rect">
            <a:avLst/>
          </a:prstGeom>
          <a:noFill/>
          <a:ln>
            <a:noFill/>
          </a:ln>
        </p:spPr>
      </p:pic>
      <p:sp>
        <p:nvSpPr>
          <p:cNvPr id="59" name="Google Shape;59;p13"/>
          <p:cNvSpPr/>
          <p:nvPr/>
        </p:nvSpPr>
        <p:spPr>
          <a:xfrm>
            <a:off x="8071675" y="157450"/>
            <a:ext cx="1393800" cy="1313400"/>
          </a:xfrm>
          <a:prstGeom prst="ellipse">
            <a:avLst/>
          </a:prstGeom>
          <a:blipFill rotWithShape="1">
            <a:blip r:embed="rId7">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60" name="Google Shape;60;p13"/>
          <p:cNvSpPr txBox="1"/>
          <p:nvPr/>
        </p:nvSpPr>
        <p:spPr>
          <a:xfrm>
            <a:off x="1851900" y="914725"/>
            <a:ext cx="6354600" cy="2732100"/>
          </a:xfrm>
          <a:prstGeom prst="rect">
            <a:avLst/>
          </a:prstGeom>
          <a:noFill/>
          <a:ln>
            <a:noFill/>
          </a:ln>
        </p:spPr>
        <p:txBody>
          <a:bodyPr anchorCtr="0" anchor="ctr" bIns="50775" lIns="101575" spcFirstLastPara="1" rIns="101575" wrap="square" tIns="50775">
            <a:noAutofit/>
          </a:bodyPr>
          <a:lstStyle/>
          <a:p>
            <a:pPr indent="0" lvl="0" marL="0" marR="0" rtl="0" algn="ctr">
              <a:lnSpc>
                <a:spcPct val="90000"/>
              </a:lnSpc>
              <a:spcBef>
                <a:spcPts val="0"/>
              </a:spcBef>
              <a:spcAft>
                <a:spcPts val="0"/>
              </a:spcAft>
              <a:buClr>
                <a:schemeClr val="dk1"/>
              </a:buClr>
              <a:buSzPts val="4400"/>
              <a:buFont typeface="Calibri"/>
              <a:buNone/>
            </a:pPr>
            <a:r>
              <a:rPr b="1" lang="en" sz="3240">
                <a:solidFill>
                  <a:schemeClr val="dk1"/>
                </a:solidFill>
                <a:latin typeface="Calibri"/>
                <a:ea typeface="Calibri"/>
                <a:cs typeface="Calibri"/>
                <a:sym typeface="Calibri"/>
              </a:rPr>
              <a:t>Visuals to Support the</a:t>
            </a:r>
            <a:r>
              <a:rPr b="1" lang="en" sz="4740">
                <a:solidFill>
                  <a:schemeClr val="dk1"/>
                </a:solidFill>
                <a:latin typeface="Calibri"/>
                <a:ea typeface="Calibri"/>
                <a:cs typeface="Calibri"/>
                <a:sym typeface="Calibri"/>
              </a:rPr>
              <a:t> </a:t>
            </a:r>
            <a:r>
              <a:rPr b="1" lang="en" sz="4540">
                <a:solidFill>
                  <a:schemeClr val="dk1"/>
                </a:solidFill>
                <a:latin typeface="Calibri"/>
                <a:ea typeface="Calibri"/>
                <a:cs typeface="Calibri"/>
                <a:sym typeface="Calibri"/>
              </a:rPr>
              <a:t>PUNCH-CATE 2024 Outreach Collaboration</a:t>
            </a:r>
            <a:endParaRPr b="1" sz="454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1" sz="3440">
              <a:solidFill>
                <a:schemeClr val="dk1"/>
              </a:solidFill>
              <a:latin typeface="Calibri"/>
              <a:ea typeface="Calibri"/>
              <a:cs typeface="Calibri"/>
              <a:sym typeface="Calibri"/>
            </a:endParaRPr>
          </a:p>
        </p:txBody>
      </p:sp>
      <p:sp>
        <p:nvSpPr>
          <p:cNvPr id="61" name="Google Shape;61;p13"/>
          <p:cNvSpPr txBox="1"/>
          <p:nvPr/>
        </p:nvSpPr>
        <p:spPr>
          <a:xfrm>
            <a:off x="1737650" y="3265825"/>
            <a:ext cx="8030100" cy="3135000"/>
          </a:xfrm>
          <a:prstGeom prst="rect">
            <a:avLst/>
          </a:prstGeom>
          <a:noFill/>
          <a:ln>
            <a:noFill/>
          </a:ln>
        </p:spPr>
        <p:txBody>
          <a:bodyPr anchorCtr="0" anchor="ctr" bIns="50775" lIns="101575" spcFirstLastPara="1" rIns="101575" wrap="square" tIns="50775">
            <a:noAutofit/>
          </a:bodyPr>
          <a:lstStyle/>
          <a:p>
            <a:pPr indent="0" lvl="0" marL="0" marR="0" rtl="0" algn="l">
              <a:lnSpc>
                <a:spcPct val="115000"/>
              </a:lnSpc>
              <a:spcBef>
                <a:spcPts val="0"/>
              </a:spcBef>
              <a:spcAft>
                <a:spcPts val="0"/>
              </a:spcAft>
              <a:buClr>
                <a:schemeClr val="dk1"/>
              </a:buClr>
              <a:buSzPts val="4400"/>
              <a:buFont typeface="Calibri"/>
              <a:buNone/>
            </a:pPr>
            <a:r>
              <a:rPr b="1" lang="en" sz="2200">
                <a:solidFill>
                  <a:schemeClr val="dk1"/>
                </a:solidFill>
                <a:latin typeface="Calibri"/>
                <a:ea typeface="Calibri"/>
                <a:cs typeface="Calibri"/>
                <a:sym typeface="Calibri"/>
              </a:rPr>
              <a:t>Slides:</a:t>
            </a:r>
            <a:endParaRPr b="1" sz="22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Title and Table of Contents </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CATE 2024: The Corona is Polarized (Rainbow Polarization Image from Patel et al.)</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One-slide summary of the NASA PUNCH mission</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How are PUNCH and CATE 2024 Related?</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One-Slide Facilitator Guide: Observing Polarized Light in the Solar Corona</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Seaton GIF animation of coronal changes when rotating polarized glasses by 90 degrees</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Models for Solar Protection [“Eclipse”] Glasses vs. PUNCH Polarized Glasses</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The PUNCH Field of View Compared to What We See During a Total Solar Eclipse</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Polarized Light in Everyday Environments</a:t>
            </a:r>
            <a:endParaRPr sz="1600">
              <a:solidFill>
                <a:schemeClr val="dk1"/>
              </a:solidFill>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Facilitating Powerful Learning Experiences Using the 3-Hole-PUNCH Pinhole Projector</a:t>
            </a:r>
            <a:endParaRPr sz="16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22"/>
          <p:cNvSpPr txBox="1"/>
          <p:nvPr/>
        </p:nvSpPr>
        <p:spPr>
          <a:xfrm>
            <a:off x="9391796"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214" name="Google Shape;214;p22"/>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sp>
        <p:nvSpPr>
          <p:cNvPr id="215" name="Google Shape;215;p22"/>
          <p:cNvSpPr txBox="1"/>
          <p:nvPr>
            <p:ph idx="10" type="dt"/>
          </p:nvPr>
        </p:nvSpPr>
        <p:spPr>
          <a:xfrm>
            <a:off x="1519400" y="7274625"/>
            <a:ext cx="79722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200">
                <a:solidFill>
                  <a:schemeClr val="dk1"/>
                </a:solidFill>
                <a:latin typeface="Calibri"/>
                <a:ea typeface="Calibri"/>
                <a:cs typeface="Calibri"/>
                <a:sym typeface="Calibri"/>
              </a:rPr>
              <a:t>Activity:</a:t>
            </a:r>
            <a:r>
              <a:rPr lang="en" sz="1200">
                <a:solidFill>
                  <a:schemeClr val="dk1"/>
                </a:solidFill>
                <a:latin typeface="Calibri"/>
                <a:ea typeface="Calibri"/>
                <a:cs typeface="Calibri"/>
                <a:sym typeface="Calibri"/>
              </a:rPr>
              <a:t> </a:t>
            </a:r>
            <a:r>
              <a:rPr i="1" lang="en" sz="1200">
                <a:latin typeface="Calibri"/>
                <a:ea typeface="Calibri"/>
                <a:cs typeface="Calibri"/>
                <a:sym typeface="Calibri"/>
              </a:rPr>
              <a:t> Pinhole Magic - Indoors and Outdoors</a:t>
            </a:r>
            <a:r>
              <a:rPr i="1" lang="en" sz="1200">
                <a:latin typeface="Calibri"/>
                <a:ea typeface="Calibri"/>
                <a:cs typeface="Calibri"/>
                <a:sym typeface="Calibri"/>
              </a:rPr>
              <a:t>	                                                                </a:t>
            </a:r>
            <a:r>
              <a:rPr b="1" lang="en" sz="1200">
                <a:latin typeface="Calibri"/>
                <a:ea typeface="Calibri"/>
                <a:cs typeface="Calibri"/>
                <a:sym typeface="Calibri"/>
              </a:rPr>
              <a:t>Contact: </a:t>
            </a:r>
            <a:r>
              <a:rPr lang="en" sz="1200">
                <a:latin typeface="Calibri"/>
                <a:ea typeface="Calibri"/>
                <a:cs typeface="Calibri"/>
                <a:sym typeface="Calibri"/>
              </a:rPr>
              <a:t>punchoutreach@gmail.com</a:t>
            </a:r>
            <a:endParaRPr sz="1300"/>
          </a:p>
        </p:txBody>
      </p:sp>
      <p:pic>
        <p:nvPicPr>
          <p:cNvPr id="216" name="Google Shape;216;p22"/>
          <p:cNvPicPr preferRelativeResize="0"/>
          <p:nvPr/>
        </p:nvPicPr>
        <p:blipFill>
          <a:blip r:embed="rId3">
            <a:alphaModFix/>
          </a:blip>
          <a:stretch>
            <a:fillRect/>
          </a:stretch>
        </p:blipFill>
        <p:spPr>
          <a:xfrm>
            <a:off x="157575" y="6575150"/>
            <a:ext cx="1142600" cy="1142600"/>
          </a:xfrm>
          <a:prstGeom prst="rect">
            <a:avLst/>
          </a:prstGeom>
          <a:noFill/>
          <a:ln>
            <a:noFill/>
          </a:ln>
        </p:spPr>
      </p:pic>
      <p:pic>
        <p:nvPicPr>
          <p:cNvPr descr="Picture 10" id="217" name="Google Shape;217;p22"/>
          <p:cNvPicPr preferRelativeResize="0"/>
          <p:nvPr/>
        </p:nvPicPr>
        <p:blipFill rotWithShape="1">
          <a:blip r:embed="rId4">
            <a:alphaModFix/>
          </a:blip>
          <a:srcRect b="0" l="0" r="0" t="0"/>
          <a:stretch/>
        </p:blipFill>
        <p:spPr>
          <a:xfrm>
            <a:off x="169575" y="129150"/>
            <a:ext cx="1217100" cy="1596200"/>
          </a:xfrm>
          <a:prstGeom prst="rect">
            <a:avLst/>
          </a:prstGeom>
          <a:noFill/>
          <a:ln>
            <a:noFill/>
          </a:ln>
        </p:spPr>
      </p:pic>
      <p:sp>
        <p:nvSpPr>
          <p:cNvPr id="218" name="Google Shape;218;p22"/>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219" name="Google Shape;219;p22"/>
          <p:cNvSpPr txBox="1"/>
          <p:nvPr/>
        </p:nvSpPr>
        <p:spPr>
          <a:xfrm>
            <a:off x="1386600" y="204550"/>
            <a:ext cx="7285200" cy="1506900"/>
          </a:xfrm>
          <a:prstGeom prst="rect">
            <a:avLst/>
          </a:prstGeom>
          <a:noFill/>
          <a:ln>
            <a:noFill/>
          </a:ln>
        </p:spPr>
        <p:txBody>
          <a:bodyPr anchorCtr="0" anchor="ctr" bIns="50775" lIns="101575" spcFirstLastPara="1" rIns="101575" wrap="square" tIns="50775">
            <a:noAutofit/>
          </a:bodyPr>
          <a:lstStyle/>
          <a:p>
            <a:pPr indent="0" lvl="0" marL="0" marR="0" rtl="0" algn="ctr">
              <a:lnSpc>
                <a:spcPct val="100000"/>
              </a:lnSpc>
              <a:spcBef>
                <a:spcPts val="0"/>
              </a:spcBef>
              <a:spcAft>
                <a:spcPts val="0"/>
              </a:spcAft>
              <a:buClr>
                <a:schemeClr val="dk1"/>
              </a:buClr>
              <a:buSzPts val="2849"/>
              <a:buFont typeface="Calibri"/>
              <a:buNone/>
            </a:pPr>
            <a:r>
              <a:rPr b="1" lang="en" sz="3000">
                <a:solidFill>
                  <a:schemeClr val="dk1"/>
                </a:solidFill>
                <a:latin typeface="Calibri"/>
                <a:ea typeface="Calibri"/>
                <a:cs typeface="Calibri"/>
                <a:sym typeface="Calibri"/>
              </a:rPr>
              <a:t>Facilitating Powerful Learning Experiences Using the </a:t>
            </a:r>
            <a:r>
              <a:rPr b="1" i="1" lang="en" sz="3000">
                <a:solidFill>
                  <a:schemeClr val="dk1"/>
                </a:solidFill>
                <a:latin typeface="Calibri"/>
                <a:ea typeface="Calibri"/>
                <a:cs typeface="Calibri"/>
                <a:sym typeface="Calibri"/>
              </a:rPr>
              <a:t>3-Hole-PUNCH</a:t>
            </a:r>
            <a:r>
              <a:rPr b="1" lang="en" sz="3000">
                <a:solidFill>
                  <a:schemeClr val="dk1"/>
                </a:solidFill>
                <a:latin typeface="Calibri"/>
                <a:ea typeface="Calibri"/>
                <a:cs typeface="Calibri"/>
                <a:sym typeface="Calibri"/>
              </a:rPr>
              <a:t> Pinhole Projector</a:t>
            </a:r>
            <a:endParaRPr b="1" sz="1849">
              <a:solidFill>
                <a:schemeClr val="dk1"/>
              </a:solidFill>
              <a:latin typeface="Calibri"/>
              <a:ea typeface="Calibri"/>
              <a:cs typeface="Calibri"/>
              <a:sym typeface="Calibri"/>
            </a:endParaRPr>
          </a:p>
          <a:p>
            <a:pPr indent="0" lvl="0" marL="0" marR="0" rtl="0" algn="ctr">
              <a:lnSpc>
                <a:spcPct val="100000"/>
              </a:lnSpc>
              <a:spcBef>
                <a:spcPts val="1000"/>
              </a:spcBef>
              <a:spcAft>
                <a:spcPts val="0"/>
              </a:spcAft>
              <a:buClr>
                <a:schemeClr val="dk1"/>
              </a:buClr>
              <a:buSzPts val="2849"/>
              <a:buFont typeface="Calibri"/>
              <a:buNone/>
            </a:pPr>
            <a:r>
              <a:rPr lang="en" sz="1849">
                <a:solidFill>
                  <a:schemeClr val="dk1"/>
                </a:solidFill>
                <a:latin typeface="Calibri"/>
                <a:ea typeface="Calibri"/>
                <a:cs typeface="Calibri"/>
                <a:sym typeface="Calibri"/>
              </a:rPr>
              <a:t>We</a:t>
            </a:r>
            <a:r>
              <a:rPr lang="en" sz="1849">
                <a:solidFill>
                  <a:schemeClr val="dk1"/>
                </a:solidFill>
                <a:latin typeface="Calibri"/>
                <a:ea typeface="Calibri"/>
                <a:cs typeface="Calibri"/>
                <a:sym typeface="Calibri"/>
              </a:rPr>
              <a:t> </a:t>
            </a:r>
            <a:r>
              <a:rPr lang="en" sz="1849" u="sng">
                <a:solidFill>
                  <a:schemeClr val="dk1"/>
                </a:solidFill>
                <a:latin typeface="Calibri"/>
                <a:ea typeface="Calibri"/>
                <a:cs typeface="Calibri"/>
                <a:sym typeface="Calibri"/>
              </a:rPr>
              <a:t>strongly</a:t>
            </a:r>
            <a:r>
              <a:rPr lang="en" sz="1849">
                <a:solidFill>
                  <a:schemeClr val="dk1"/>
                </a:solidFill>
                <a:latin typeface="Calibri"/>
                <a:ea typeface="Calibri"/>
                <a:cs typeface="Calibri"/>
                <a:sym typeface="Calibri"/>
              </a:rPr>
              <a:t> </a:t>
            </a:r>
            <a:r>
              <a:rPr lang="en" sz="1849">
                <a:solidFill>
                  <a:schemeClr val="dk1"/>
                </a:solidFill>
                <a:latin typeface="Calibri"/>
                <a:ea typeface="Calibri"/>
                <a:cs typeface="Calibri"/>
                <a:sym typeface="Calibri"/>
              </a:rPr>
              <a:t>recommend viewing our short videos to prepare you                                            to maximize delight, curiosity, and wonder for yourself and your learners!</a:t>
            </a:r>
            <a:endParaRPr sz="1849">
              <a:solidFill>
                <a:schemeClr val="dk1"/>
              </a:solidFill>
              <a:latin typeface="Calibri"/>
              <a:ea typeface="Calibri"/>
              <a:cs typeface="Calibri"/>
              <a:sym typeface="Calibri"/>
            </a:endParaRPr>
          </a:p>
        </p:txBody>
      </p:sp>
      <p:pic>
        <p:nvPicPr>
          <p:cNvPr id="220" name="Google Shape;220;p22"/>
          <p:cNvPicPr preferRelativeResize="0"/>
          <p:nvPr/>
        </p:nvPicPr>
        <p:blipFill>
          <a:blip r:embed="rId6">
            <a:alphaModFix/>
          </a:blip>
          <a:stretch>
            <a:fillRect/>
          </a:stretch>
        </p:blipFill>
        <p:spPr>
          <a:xfrm>
            <a:off x="695450" y="1966013"/>
            <a:ext cx="4426350" cy="2962275"/>
          </a:xfrm>
          <a:prstGeom prst="rect">
            <a:avLst/>
          </a:prstGeom>
          <a:noFill/>
          <a:ln>
            <a:noFill/>
          </a:ln>
        </p:spPr>
      </p:pic>
      <p:pic>
        <p:nvPicPr>
          <p:cNvPr id="221" name="Google Shape;221;p22"/>
          <p:cNvPicPr preferRelativeResize="0"/>
          <p:nvPr/>
        </p:nvPicPr>
        <p:blipFill>
          <a:blip r:embed="rId7">
            <a:alphaModFix/>
          </a:blip>
          <a:stretch>
            <a:fillRect/>
          </a:stretch>
        </p:blipFill>
        <p:spPr>
          <a:xfrm>
            <a:off x="511950" y="4686300"/>
            <a:ext cx="5576601" cy="2274675"/>
          </a:xfrm>
          <a:prstGeom prst="rect">
            <a:avLst/>
          </a:prstGeom>
          <a:noFill/>
          <a:ln>
            <a:noFill/>
          </a:ln>
        </p:spPr>
      </p:pic>
      <p:pic>
        <p:nvPicPr>
          <p:cNvPr id="222" name="Google Shape;222;p22"/>
          <p:cNvPicPr preferRelativeResize="0"/>
          <p:nvPr/>
        </p:nvPicPr>
        <p:blipFill>
          <a:blip r:embed="rId8">
            <a:alphaModFix/>
          </a:blip>
          <a:stretch>
            <a:fillRect/>
          </a:stretch>
        </p:blipFill>
        <p:spPr>
          <a:xfrm>
            <a:off x="6215250" y="2115950"/>
            <a:ext cx="3483025" cy="4830374"/>
          </a:xfrm>
          <a:prstGeom prst="rect">
            <a:avLst/>
          </a:prstGeom>
          <a:noFill/>
          <a:ln>
            <a:noFill/>
          </a:ln>
        </p:spPr>
      </p:pic>
      <p:pic>
        <p:nvPicPr>
          <p:cNvPr id="223" name="Google Shape;223;p22"/>
          <p:cNvPicPr preferRelativeResize="0"/>
          <p:nvPr/>
        </p:nvPicPr>
        <p:blipFill>
          <a:blip r:embed="rId9">
            <a:alphaModFix/>
          </a:blip>
          <a:stretch>
            <a:fillRect/>
          </a:stretch>
        </p:blipFill>
        <p:spPr>
          <a:xfrm>
            <a:off x="5356075" y="2118425"/>
            <a:ext cx="1596200" cy="1596200"/>
          </a:xfrm>
          <a:prstGeom prst="rect">
            <a:avLst/>
          </a:prstGeom>
          <a:noFill/>
          <a:ln cap="flat" cmpd="sng" w="9525">
            <a:solidFill>
              <a:schemeClr val="dk1"/>
            </a:solidFill>
            <a:prstDash val="solid"/>
            <a:round/>
            <a:headEnd len="sm" w="sm" type="none"/>
            <a:tailEnd len="sm" w="sm" type="none"/>
          </a:ln>
        </p:spPr>
      </p:pic>
      <p:sp>
        <p:nvSpPr>
          <p:cNvPr id="224" name="Google Shape;224;p22"/>
          <p:cNvSpPr txBox="1"/>
          <p:nvPr/>
        </p:nvSpPr>
        <p:spPr>
          <a:xfrm>
            <a:off x="5148775" y="1818038"/>
            <a:ext cx="2671200" cy="3462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sz="1049">
                <a:solidFill>
                  <a:schemeClr val="dk1"/>
                </a:solidFill>
                <a:latin typeface="Calibri"/>
                <a:ea typeface="Calibri"/>
                <a:cs typeface="Calibri"/>
                <a:sym typeface="Calibri"/>
              </a:rPr>
              <a:t>tinyurl.com/PUNCHOutreachPinholeVideos</a:t>
            </a:r>
            <a:endParaRPr sz="600"/>
          </a:p>
        </p:txBody>
      </p:sp>
      <p:sp>
        <p:nvSpPr>
          <p:cNvPr id="225" name="Google Shape;225;p22"/>
          <p:cNvSpPr txBox="1"/>
          <p:nvPr/>
        </p:nvSpPr>
        <p:spPr>
          <a:xfrm>
            <a:off x="1584125" y="6491775"/>
            <a:ext cx="3000000" cy="4692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sz="1849">
                <a:solidFill>
                  <a:schemeClr val="dk1"/>
                </a:solidFill>
                <a:latin typeface="Calibri"/>
                <a:ea typeface="Calibri"/>
                <a:cs typeface="Calibri"/>
                <a:sym typeface="Calibri"/>
              </a:rPr>
              <a:t>The 3 “AHA” Transitions</a:t>
            </a:r>
            <a:endParaRPr sz="1849">
              <a:solidFill>
                <a:schemeClr val="dk1"/>
              </a:solidFill>
              <a:latin typeface="Calibri"/>
              <a:ea typeface="Calibri"/>
              <a:cs typeface="Calibri"/>
              <a:sym typeface="Calibri"/>
            </a:endParaRPr>
          </a:p>
        </p:txBody>
      </p:sp>
      <p:sp>
        <p:nvSpPr>
          <p:cNvPr id="226" name="Google Shape;226;p22"/>
          <p:cNvSpPr txBox="1"/>
          <p:nvPr/>
        </p:nvSpPr>
        <p:spPr>
          <a:xfrm>
            <a:off x="6144925" y="6892500"/>
            <a:ext cx="3483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chemeClr val="dk1"/>
                </a:solidFill>
                <a:highlight>
                  <a:srgbClr val="FFFFFF"/>
                </a:highlight>
              </a:rPr>
              <a:t>BAAS Journal article on PUNCH Outreach Products </a:t>
            </a:r>
            <a:r>
              <a:rPr lang="en" sz="1050">
                <a:solidFill>
                  <a:schemeClr val="dk1"/>
                </a:solidFill>
                <a:highlight>
                  <a:srgbClr val="FFFFFF"/>
                </a:highlight>
              </a:rPr>
              <a:t>DOI: </a:t>
            </a:r>
            <a:r>
              <a:rPr lang="en" sz="1050" u="sng">
                <a:solidFill>
                  <a:srgbClr val="085C77"/>
                </a:solidFill>
                <a:highlight>
                  <a:srgbClr val="FFFFFF"/>
                </a:highlight>
                <a:hlinkClick r:id="rId10">
                  <a:extLst>
                    <a:ext uri="{A12FA001-AC4F-418D-AE19-62706E023703}">
                      <ahyp:hlinkClr val="tx"/>
                    </a:ext>
                  </a:extLst>
                </a:hlinkClick>
              </a:rPr>
              <a:t>10.3847/25c2cfeb.25cd07d9</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14"/>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pic>
        <p:nvPicPr>
          <p:cNvPr id="67" name="Google Shape;67;p14"/>
          <p:cNvPicPr preferRelativeResize="0"/>
          <p:nvPr/>
        </p:nvPicPr>
        <p:blipFill>
          <a:blip r:embed="rId3">
            <a:alphaModFix/>
          </a:blip>
          <a:stretch>
            <a:fillRect/>
          </a:stretch>
        </p:blipFill>
        <p:spPr>
          <a:xfrm>
            <a:off x="157575" y="6498950"/>
            <a:ext cx="1142600" cy="1142600"/>
          </a:xfrm>
          <a:prstGeom prst="rect">
            <a:avLst/>
          </a:prstGeom>
          <a:noFill/>
          <a:ln>
            <a:noFill/>
          </a:ln>
        </p:spPr>
      </p:pic>
      <p:pic>
        <p:nvPicPr>
          <p:cNvPr descr="Picture 10" id="68" name="Google Shape;68;p14"/>
          <p:cNvPicPr preferRelativeResize="0"/>
          <p:nvPr/>
        </p:nvPicPr>
        <p:blipFill rotWithShape="1">
          <a:blip r:embed="rId4">
            <a:alphaModFix/>
          </a:blip>
          <a:srcRect b="0" l="0" r="0" t="0"/>
          <a:stretch/>
        </p:blipFill>
        <p:spPr>
          <a:xfrm>
            <a:off x="169575" y="129150"/>
            <a:ext cx="1217100" cy="1596200"/>
          </a:xfrm>
          <a:prstGeom prst="rect">
            <a:avLst/>
          </a:prstGeom>
          <a:noFill/>
          <a:ln>
            <a:noFill/>
          </a:ln>
        </p:spPr>
      </p:pic>
      <p:sp>
        <p:nvSpPr>
          <p:cNvPr id="69" name="Google Shape;69;p14"/>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a:blip r:embed="rId6">
            <a:alphaModFix/>
          </a:blip>
          <a:stretch>
            <a:fillRect/>
          </a:stretch>
        </p:blipFill>
        <p:spPr>
          <a:xfrm>
            <a:off x="1386675" y="1372150"/>
            <a:ext cx="7410076" cy="5586549"/>
          </a:xfrm>
          <a:prstGeom prst="rect">
            <a:avLst/>
          </a:prstGeom>
          <a:noFill/>
          <a:ln>
            <a:noFill/>
          </a:ln>
        </p:spPr>
      </p:pic>
      <p:sp>
        <p:nvSpPr>
          <p:cNvPr id="71" name="Google Shape;71;p14"/>
          <p:cNvSpPr txBox="1"/>
          <p:nvPr/>
        </p:nvSpPr>
        <p:spPr>
          <a:xfrm>
            <a:off x="754375" y="142250"/>
            <a:ext cx="8549700" cy="1307400"/>
          </a:xfrm>
          <a:prstGeom prst="rect">
            <a:avLst/>
          </a:prstGeom>
          <a:noFill/>
          <a:ln>
            <a:noFill/>
          </a:ln>
        </p:spPr>
        <p:txBody>
          <a:bodyPr anchorCtr="0" anchor="ctr" bIns="50775" lIns="101575" spcFirstLastPara="1" rIns="101575" wrap="square" tIns="50775">
            <a:normAutofit/>
          </a:bodyPr>
          <a:lstStyle/>
          <a:p>
            <a:pPr indent="0" lvl="0" marL="0" marR="0" rtl="0" algn="ctr">
              <a:lnSpc>
                <a:spcPct val="100000"/>
              </a:lnSpc>
              <a:spcBef>
                <a:spcPts val="0"/>
              </a:spcBef>
              <a:spcAft>
                <a:spcPts val="0"/>
              </a:spcAft>
              <a:buClr>
                <a:schemeClr val="dk1"/>
              </a:buClr>
              <a:buSzPts val="4400"/>
              <a:buFont typeface="Calibri"/>
              <a:buNone/>
            </a:pPr>
            <a:r>
              <a:rPr b="1" lang="en" sz="3124">
                <a:solidFill>
                  <a:schemeClr val="dk1"/>
                </a:solidFill>
                <a:latin typeface="Calibri"/>
                <a:ea typeface="Calibri"/>
                <a:cs typeface="Calibri"/>
                <a:sym typeface="Calibri"/>
              </a:rPr>
              <a:t>The Light of the Solar Corona is Polarized</a:t>
            </a:r>
            <a:endParaRPr b="1" sz="3124">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4400"/>
              <a:buFont typeface="Calibri"/>
              <a:buNone/>
            </a:pPr>
            <a:r>
              <a:rPr b="1" lang="en" sz="2269">
                <a:solidFill>
                  <a:schemeClr val="dk1"/>
                </a:solidFill>
                <a:latin typeface="Calibri"/>
                <a:ea typeface="Calibri"/>
                <a:cs typeface="Calibri"/>
                <a:sym typeface="Calibri"/>
              </a:rPr>
              <a:t>The colors represent differences in polarization</a:t>
            </a:r>
            <a:endParaRPr b="1" sz="3859" strike="sngStrike">
              <a:solidFill>
                <a:schemeClr val="dk1"/>
              </a:solidFill>
              <a:latin typeface="Calibri"/>
              <a:ea typeface="Calibri"/>
              <a:cs typeface="Calibri"/>
              <a:sym typeface="Calibri"/>
            </a:endParaRPr>
          </a:p>
        </p:txBody>
      </p:sp>
      <p:sp>
        <p:nvSpPr>
          <p:cNvPr id="72" name="Google Shape;72;p14"/>
          <p:cNvSpPr txBox="1"/>
          <p:nvPr/>
        </p:nvSpPr>
        <p:spPr>
          <a:xfrm>
            <a:off x="9448021"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73" name="Google Shape;73;p14"/>
          <p:cNvSpPr txBox="1"/>
          <p:nvPr/>
        </p:nvSpPr>
        <p:spPr>
          <a:xfrm>
            <a:off x="9448021"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pic>
        <p:nvPicPr>
          <p:cNvPr id="74" name="Google Shape;74;p14"/>
          <p:cNvPicPr preferRelativeResize="0"/>
          <p:nvPr/>
        </p:nvPicPr>
        <p:blipFill>
          <a:blip r:embed="rId7">
            <a:alphaModFix/>
          </a:blip>
          <a:stretch>
            <a:fillRect/>
          </a:stretch>
        </p:blipFill>
        <p:spPr>
          <a:xfrm>
            <a:off x="8058113" y="3435500"/>
            <a:ext cx="1307450" cy="1307470"/>
          </a:xfrm>
          <a:prstGeom prst="rect">
            <a:avLst/>
          </a:prstGeom>
          <a:noFill/>
          <a:ln>
            <a:noFill/>
          </a:ln>
        </p:spPr>
      </p:pic>
      <p:sp>
        <p:nvSpPr>
          <p:cNvPr id="75" name="Google Shape;75;p14"/>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8"/>
              </a:rPr>
              <a:t>punchoutreach@gmail.com</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9"/>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80" name="Shape 80"/>
        <p:cNvGrpSpPr/>
        <p:nvPr/>
      </p:nvGrpSpPr>
      <p:grpSpPr>
        <a:xfrm>
          <a:off x="0" y="0"/>
          <a:ext cx="0" cy="0"/>
          <a:chOff x="0" y="0"/>
          <a:chExt cx="0" cy="0"/>
        </a:xfrm>
      </p:grpSpPr>
      <p:grpSp>
        <p:nvGrpSpPr>
          <p:cNvPr id="81" name="Google Shape;81;p15"/>
          <p:cNvGrpSpPr/>
          <p:nvPr/>
        </p:nvGrpSpPr>
        <p:grpSpPr>
          <a:xfrm>
            <a:off x="597190" y="2544926"/>
            <a:ext cx="8864079" cy="2365092"/>
            <a:chOff x="210668" y="2141583"/>
            <a:chExt cx="11818772" cy="3060815"/>
          </a:xfrm>
        </p:grpSpPr>
        <p:grpSp>
          <p:nvGrpSpPr>
            <p:cNvPr id="82" name="Google Shape;82;p15"/>
            <p:cNvGrpSpPr/>
            <p:nvPr/>
          </p:nvGrpSpPr>
          <p:grpSpPr>
            <a:xfrm>
              <a:off x="210668" y="2141583"/>
              <a:ext cx="11818772" cy="3060815"/>
              <a:chOff x="207113" y="1612316"/>
              <a:chExt cx="11818772" cy="3060815"/>
            </a:xfrm>
          </p:grpSpPr>
          <p:pic>
            <p:nvPicPr>
              <p:cNvPr id="83" name="Google Shape;83;p15"/>
              <p:cNvPicPr preferRelativeResize="0"/>
              <p:nvPr/>
            </p:nvPicPr>
            <p:blipFill rotWithShape="1">
              <a:blip r:embed="rId3">
                <a:alphaModFix/>
              </a:blip>
              <a:srcRect b="0" l="0" r="0" t="0"/>
              <a:stretch/>
            </p:blipFill>
            <p:spPr>
              <a:xfrm>
                <a:off x="2816655" y="1620711"/>
                <a:ext cx="6102129" cy="3052420"/>
              </a:xfrm>
              <a:prstGeom prst="rect">
                <a:avLst/>
              </a:prstGeom>
              <a:noFill/>
              <a:ln>
                <a:noFill/>
              </a:ln>
            </p:spPr>
          </p:pic>
          <p:pic>
            <p:nvPicPr>
              <p:cNvPr descr="A picture containing light&#10;&#10;Description automatically generated" id="84" name="Google Shape;84;p15">
                <a:hlinkClick r:id="rId4"/>
              </p:cNvPr>
              <p:cNvPicPr preferRelativeResize="0"/>
              <p:nvPr/>
            </p:nvPicPr>
            <p:blipFill rotWithShape="1">
              <a:blip r:embed="rId5">
                <a:alphaModFix/>
              </a:blip>
              <a:srcRect b="0" l="0" r="0" t="0"/>
              <a:stretch/>
            </p:blipFill>
            <p:spPr>
              <a:xfrm flipH="1">
                <a:off x="8990598" y="1633607"/>
                <a:ext cx="3035288" cy="3035288"/>
              </a:xfrm>
              <a:prstGeom prst="rect">
                <a:avLst/>
              </a:prstGeom>
              <a:noFill/>
              <a:ln>
                <a:noFill/>
              </a:ln>
            </p:spPr>
          </p:pic>
          <p:pic>
            <p:nvPicPr>
              <p:cNvPr descr="A picture containing blur&#10;&#10;Description automatically generated" id="85" name="Google Shape;85;p15"/>
              <p:cNvPicPr preferRelativeResize="0"/>
              <p:nvPr/>
            </p:nvPicPr>
            <p:blipFill rotWithShape="1">
              <a:blip r:embed="rId6">
                <a:alphaModFix/>
              </a:blip>
              <a:srcRect b="0" l="0" r="0" t="7475"/>
              <a:stretch/>
            </p:blipFill>
            <p:spPr>
              <a:xfrm>
                <a:off x="207113" y="1612316"/>
                <a:ext cx="2536996" cy="3036862"/>
              </a:xfrm>
              <a:prstGeom prst="rect">
                <a:avLst/>
              </a:prstGeom>
              <a:noFill/>
              <a:ln>
                <a:noFill/>
              </a:ln>
            </p:spPr>
          </p:pic>
        </p:grpSp>
        <p:sp>
          <p:nvSpPr>
            <p:cNvPr id="86" name="Google Shape;86;p15"/>
            <p:cNvSpPr txBox="1"/>
            <p:nvPr/>
          </p:nvSpPr>
          <p:spPr>
            <a:xfrm>
              <a:off x="554041" y="4820162"/>
              <a:ext cx="1911300" cy="276900"/>
            </a:xfrm>
            <a:prstGeom prst="rect">
              <a:avLst/>
            </a:prstGeom>
            <a:noFill/>
            <a:ln>
              <a:noFill/>
            </a:ln>
          </p:spPr>
          <p:txBody>
            <a:bodyPr anchorCtr="0" anchor="t" bIns="35325" lIns="35325" spcFirstLastPara="1" rIns="35325" wrap="square" tIns="35325">
              <a:spAutoFit/>
            </a:bodyPr>
            <a:lstStyle/>
            <a:p>
              <a:pPr indent="0" lvl="0" marL="0" marR="0" rtl="0" algn="l">
                <a:spcBef>
                  <a:spcPts val="0"/>
                </a:spcBef>
                <a:spcAft>
                  <a:spcPts val="0"/>
                </a:spcAft>
                <a:buNone/>
              </a:pPr>
              <a:r>
                <a:rPr b="0" i="0" lang="en" sz="927" u="none" cap="none" strike="noStrike">
                  <a:solidFill>
                    <a:srgbClr val="FEE99B"/>
                  </a:solidFill>
                  <a:latin typeface="Arial Narrow"/>
                  <a:ea typeface="Arial Narrow"/>
                  <a:cs typeface="Arial Narrow"/>
                  <a:sym typeface="Arial Narrow"/>
                </a:rPr>
                <a:t>Artist’s conception: Not to scale</a:t>
              </a:r>
              <a:endParaRPr/>
            </a:p>
          </p:txBody>
        </p:sp>
        <p:sp>
          <p:nvSpPr>
            <p:cNvPr id="87" name="Google Shape;87;p15"/>
            <p:cNvSpPr txBox="1"/>
            <p:nvPr/>
          </p:nvSpPr>
          <p:spPr>
            <a:xfrm>
              <a:off x="6997415" y="4820162"/>
              <a:ext cx="1911300" cy="276900"/>
            </a:xfrm>
            <a:prstGeom prst="rect">
              <a:avLst/>
            </a:prstGeom>
            <a:noFill/>
            <a:ln>
              <a:noFill/>
            </a:ln>
          </p:spPr>
          <p:txBody>
            <a:bodyPr anchorCtr="0" anchor="t" bIns="35325" lIns="35325" spcFirstLastPara="1" rIns="35325" wrap="square" tIns="35325">
              <a:spAutoFit/>
            </a:bodyPr>
            <a:lstStyle/>
            <a:p>
              <a:pPr indent="0" lvl="0" marL="0" marR="0" rtl="0" algn="l">
                <a:spcBef>
                  <a:spcPts val="0"/>
                </a:spcBef>
                <a:spcAft>
                  <a:spcPts val="0"/>
                </a:spcAft>
                <a:buNone/>
              </a:pPr>
              <a:r>
                <a:rPr b="0" i="0" lang="en" sz="927" u="none" cap="none" strike="noStrike">
                  <a:solidFill>
                    <a:srgbClr val="FEE99B"/>
                  </a:solidFill>
                  <a:latin typeface="Arial Narrow"/>
                  <a:ea typeface="Arial Narrow"/>
                  <a:cs typeface="Arial Narrow"/>
                  <a:sym typeface="Arial Narrow"/>
                </a:rPr>
                <a:t>Artist’s conception: Not to scale</a:t>
              </a:r>
              <a:endParaRPr/>
            </a:p>
          </p:txBody>
        </p:sp>
      </p:grpSp>
      <p:sp>
        <p:nvSpPr>
          <p:cNvPr id="88" name="Google Shape;88;p15"/>
          <p:cNvSpPr txBox="1"/>
          <p:nvPr/>
        </p:nvSpPr>
        <p:spPr>
          <a:xfrm>
            <a:off x="1357700" y="5592525"/>
            <a:ext cx="8294400" cy="1610400"/>
          </a:xfrm>
          <a:prstGeom prst="rect">
            <a:avLst/>
          </a:prstGeom>
          <a:solidFill>
            <a:srgbClr val="B8F5FD"/>
          </a:solidFill>
          <a:ln cap="flat" cmpd="sng" w="12700">
            <a:solidFill>
              <a:schemeClr val="dk1"/>
            </a:solidFill>
            <a:prstDash val="solid"/>
            <a:miter lim="400000"/>
            <a:headEnd len="sm" w="sm" type="none"/>
            <a:tailEnd len="sm" w="sm" type="none"/>
          </a:ln>
        </p:spPr>
        <p:txBody>
          <a:bodyPr anchorCtr="0" anchor="t" bIns="35325" lIns="35325" spcFirstLastPara="1" rIns="35325" wrap="square" tIns="35325">
            <a:spAutoFit/>
          </a:bodyPr>
          <a:lstStyle/>
          <a:p>
            <a:pPr indent="0" lvl="0" marL="0" marR="0" rtl="0" algn="ctr">
              <a:spcBef>
                <a:spcPts val="0"/>
              </a:spcBef>
              <a:spcAft>
                <a:spcPts val="0"/>
              </a:spcAft>
              <a:buNone/>
            </a:pPr>
            <a:r>
              <a:rPr b="1" lang="en" sz="1648">
                <a:latin typeface="Calibri"/>
                <a:ea typeface="Calibri"/>
                <a:cs typeface="Calibri"/>
                <a:sym typeface="Calibri"/>
              </a:rPr>
              <a:t>Activity CONNECTION:  </a:t>
            </a:r>
            <a:r>
              <a:rPr b="1" i="1" lang="en" sz="1648">
                <a:latin typeface="Calibri"/>
                <a:ea typeface="Calibri"/>
                <a:cs typeface="Calibri"/>
                <a:sym typeface="Calibri"/>
              </a:rPr>
              <a:t>What’s the P in PUNCH?</a:t>
            </a:r>
            <a:endParaRPr b="1" sz="1648">
              <a:latin typeface="Calibri"/>
              <a:ea typeface="Calibri"/>
              <a:cs typeface="Calibri"/>
              <a:sym typeface="Calibri"/>
            </a:endParaRPr>
          </a:p>
          <a:p>
            <a:pPr indent="0" lvl="0" marL="0" rtl="0" algn="l">
              <a:lnSpc>
                <a:spcPct val="115000"/>
              </a:lnSpc>
              <a:spcBef>
                <a:spcPts val="300"/>
              </a:spcBef>
              <a:spcAft>
                <a:spcPts val="0"/>
              </a:spcAft>
              <a:buSzPts val="1100"/>
              <a:buNone/>
            </a:pPr>
            <a:r>
              <a:rPr lang="en" sz="1200">
                <a:solidFill>
                  <a:schemeClr val="dk1"/>
                </a:solidFill>
                <a:latin typeface="Calibri"/>
                <a:ea typeface="Calibri"/>
                <a:cs typeface="Calibri"/>
                <a:sym typeface="Calibri"/>
              </a:rPr>
              <a:t>* PUNCH is designed to study bursts of particles streaming away from the Sun like solar storms and other space weather features.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 When particles (electrons) scatter sunlight the waves of light become aligned in a particular way.  We call this polarized light.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 By measuring how much the light is polarized using a </a:t>
            </a:r>
            <a:r>
              <a:rPr i="1" lang="en" sz="1200">
                <a:solidFill>
                  <a:schemeClr val="dk1"/>
                </a:solidFill>
                <a:latin typeface="Calibri"/>
                <a:ea typeface="Calibri"/>
                <a:cs typeface="Calibri"/>
                <a:sym typeface="Calibri"/>
              </a:rPr>
              <a:t>POLARIMETER</a:t>
            </a:r>
            <a:r>
              <a:rPr lang="en" sz="1200">
                <a:solidFill>
                  <a:schemeClr val="dk1"/>
                </a:solidFill>
                <a:latin typeface="Calibri"/>
                <a:ea typeface="Calibri"/>
                <a:cs typeface="Calibri"/>
                <a:sym typeface="Calibri"/>
              </a:rPr>
              <a:t>, PUNCH scientists can make a 3D map of a particle burst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 The polarimeter in each PUNCH spacecraft has polarizing filters (similar to polarized sunglasses) in front of ordinary digital cameras.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sz="1200">
                <a:solidFill>
                  <a:schemeClr val="dk1"/>
                </a:solidFill>
                <a:latin typeface="Calibri"/>
                <a:ea typeface="Calibri"/>
                <a:cs typeface="Calibri"/>
                <a:sym typeface="Calibri"/>
              </a:rPr>
              <a:t>* The amount of light that can be seen through these filters reveals how much the light from space weather features is polarized.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You can see how this works by using polarized sunglasses to detect whether a source of light (e.g. computer screen) is polarized.</a:t>
            </a:r>
            <a:endParaRPr sz="1748">
              <a:solidFill>
                <a:schemeClr val="dk1"/>
              </a:solidFill>
              <a:latin typeface="Calibri"/>
              <a:ea typeface="Calibri"/>
              <a:cs typeface="Calibri"/>
              <a:sym typeface="Calibri"/>
            </a:endParaRPr>
          </a:p>
        </p:txBody>
      </p:sp>
      <p:sp>
        <p:nvSpPr>
          <p:cNvPr id="89" name="Google Shape;89;p15"/>
          <p:cNvSpPr txBox="1"/>
          <p:nvPr/>
        </p:nvSpPr>
        <p:spPr>
          <a:xfrm>
            <a:off x="1045267" y="793068"/>
            <a:ext cx="7856100" cy="408300"/>
          </a:xfrm>
          <a:prstGeom prst="rect">
            <a:avLst/>
          </a:prstGeom>
          <a:noFill/>
          <a:ln>
            <a:noFill/>
          </a:ln>
        </p:spPr>
        <p:txBody>
          <a:bodyPr anchorCtr="0" anchor="t" bIns="94175" lIns="94175" spcFirstLastPara="1" rIns="94175" wrap="square" tIns="94175">
            <a:noAutofit/>
          </a:bodyPr>
          <a:lstStyle/>
          <a:p>
            <a:pPr indent="0" lvl="0" marL="0" marR="0" rtl="0" algn="ctr">
              <a:lnSpc>
                <a:spcPct val="90000"/>
              </a:lnSpc>
              <a:spcBef>
                <a:spcPts val="0"/>
              </a:spcBef>
              <a:spcAft>
                <a:spcPts val="0"/>
              </a:spcAft>
              <a:buClr>
                <a:srgbClr val="134F5C"/>
              </a:buClr>
              <a:buSzPts val="2061"/>
              <a:buFont typeface="Helvetica Neue"/>
              <a:buNone/>
            </a:pPr>
            <a:r>
              <a:rPr b="1" i="0" lang="en" sz="2061" u="none" cap="none" strike="noStrike">
                <a:solidFill>
                  <a:srgbClr val="134F5C"/>
                </a:solidFill>
                <a:latin typeface="Calibri"/>
                <a:ea typeface="Calibri"/>
                <a:cs typeface="Calibri"/>
                <a:sym typeface="Calibri"/>
              </a:rPr>
              <a:t>PUNCH = </a:t>
            </a:r>
            <a:r>
              <a:rPr b="1" lang="en" sz="2261" u="sng">
                <a:solidFill>
                  <a:srgbClr val="134F5C"/>
                </a:solidFill>
                <a:latin typeface="Calibri"/>
                <a:ea typeface="Calibri"/>
                <a:cs typeface="Calibri"/>
                <a:sym typeface="Calibri"/>
              </a:rPr>
              <a:t>P</a:t>
            </a:r>
            <a:r>
              <a:rPr b="1" i="0" lang="en" sz="2061" u="none" cap="none" strike="noStrike">
                <a:solidFill>
                  <a:srgbClr val="134F5C"/>
                </a:solidFill>
                <a:latin typeface="Calibri"/>
                <a:ea typeface="Calibri"/>
                <a:cs typeface="Calibri"/>
                <a:sym typeface="Calibri"/>
              </a:rPr>
              <a:t>olarimeter to UNify the Corona and Heliosphere</a:t>
            </a:r>
            <a:endParaRPr>
              <a:latin typeface="Calibri"/>
              <a:ea typeface="Calibri"/>
              <a:cs typeface="Calibri"/>
              <a:sym typeface="Calibri"/>
            </a:endParaRPr>
          </a:p>
        </p:txBody>
      </p:sp>
      <p:sp>
        <p:nvSpPr>
          <p:cNvPr id="90" name="Google Shape;90;p15"/>
          <p:cNvSpPr txBox="1"/>
          <p:nvPr/>
        </p:nvSpPr>
        <p:spPr>
          <a:xfrm>
            <a:off x="410100" y="1378000"/>
            <a:ext cx="9582900" cy="1142700"/>
          </a:xfrm>
          <a:prstGeom prst="rect">
            <a:avLst/>
          </a:prstGeom>
          <a:noFill/>
          <a:ln>
            <a:noFill/>
          </a:ln>
        </p:spPr>
        <p:txBody>
          <a:bodyPr anchorCtr="0" anchor="t" bIns="94175" lIns="94175" spcFirstLastPara="1" rIns="94175" wrap="square" tIns="94175">
            <a:noAutofit/>
          </a:bodyPr>
          <a:lstStyle/>
          <a:p>
            <a:pPr indent="0" lvl="0" marL="0" marR="0" rtl="0" algn="ctr">
              <a:lnSpc>
                <a:spcPct val="100000"/>
              </a:lnSpc>
              <a:spcBef>
                <a:spcPts val="0"/>
              </a:spcBef>
              <a:spcAft>
                <a:spcPts val="0"/>
              </a:spcAft>
              <a:buClr>
                <a:srgbClr val="0C0910"/>
              </a:buClr>
              <a:buSzPts val="1854"/>
              <a:buFont typeface="Calibri"/>
              <a:buNone/>
            </a:pPr>
            <a:r>
              <a:rPr b="1" lang="en" sz="1800">
                <a:solidFill>
                  <a:srgbClr val="0C0910"/>
                </a:solidFill>
                <a:latin typeface="Calibri"/>
                <a:ea typeface="Calibri"/>
                <a:cs typeface="Calibri"/>
                <a:sym typeface="Calibri"/>
              </a:rPr>
              <a:t>PUNCH studies the Sun and the space between Sun and Earth as one </a:t>
            </a:r>
            <a:r>
              <a:rPr b="1" i="1" lang="en" sz="1800">
                <a:solidFill>
                  <a:srgbClr val="0C0910"/>
                </a:solidFill>
                <a:latin typeface="Calibri"/>
                <a:ea typeface="Calibri"/>
                <a:cs typeface="Calibri"/>
                <a:sym typeface="Calibri"/>
              </a:rPr>
              <a:t>UNIFIED </a:t>
            </a:r>
            <a:r>
              <a:rPr b="1" lang="en" sz="1800">
                <a:solidFill>
                  <a:srgbClr val="0C0910"/>
                </a:solidFill>
                <a:latin typeface="Calibri"/>
                <a:ea typeface="Calibri"/>
                <a:cs typeface="Calibri"/>
                <a:sym typeface="Calibri"/>
              </a:rPr>
              <a:t>system</a:t>
            </a:r>
            <a:r>
              <a:rPr b="1" lang="en" sz="1800">
                <a:solidFill>
                  <a:srgbClr val="0C0910"/>
                </a:solidFill>
                <a:latin typeface="Calibri"/>
                <a:ea typeface="Calibri"/>
                <a:cs typeface="Calibri"/>
                <a:sym typeface="Calibri"/>
              </a:rPr>
              <a:t>.</a:t>
            </a:r>
            <a:endParaRPr b="1" sz="1800">
              <a:solidFill>
                <a:srgbClr val="0C0910"/>
              </a:solidFill>
              <a:latin typeface="Calibri"/>
              <a:ea typeface="Calibri"/>
              <a:cs typeface="Calibri"/>
              <a:sym typeface="Calibri"/>
            </a:endParaRPr>
          </a:p>
          <a:p>
            <a:pPr indent="0" lvl="0" marL="0" marR="0" rtl="0" algn="ctr">
              <a:lnSpc>
                <a:spcPct val="100000"/>
              </a:lnSpc>
              <a:spcBef>
                <a:spcPts val="300"/>
              </a:spcBef>
              <a:spcAft>
                <a:spcPts val="0"/>
              </a:spcAft>
              <a:buClr>
                <a:srgbClr val="0C0910"/>
              </a:buClr>
              <a:buSzPts val="1854"/>
              <a:buFont typeface="Calibri"/>
              <a:buNone/>
            </a:pPr>
            <a:r>
              <a:rPr b="1" lang="en" sz="2000">
                <a:solidFill>
                  <a:srgbClr val="0C0910"/>
                </a:solidFill>
                <a:latin typeface="Calibri"/>
                <a:ea typeface="Calibri"/>
                <a:cs typeface="Calibri"/>
                <a:sym typeface="Calibri"/>
              </a:rPr>
              <a:t> </a:t>
            </a:r>
            <a:r>
              <a:rPr i="0" lang="en" sz="1800" u="none" cap="none" strike="noStrike">
                <a:solidFill>
                  <a:srgbClr val="0C0910"/>
                </a:solidFill>
                <a:latin typeface="Calibri"/>
                <a:ea typeface="Calibri"/>
                <a:cs typeface="Calibri"/>
                <a:sym typeface="Calibri"/>
              </a:rPr>
              <a:t>PUNCH</a:t>
            </a:r>
            <a:r>
              <a:rPr lang="en" sz="1800">
                <a:solidFill>
                  <a:srgbClr val="0C0910"/>
                </a:solidFill>
                <a:latin typeface="Calibri"/>
                <a:ea typeface="Calibri"/>
                <a:cs typeface="Calibri"/>
                <a:sym typeface="Calibri"/>
              </a:rPr>
              <a:t> studies the Sun’s outer atmosphere (called the solar </a:t>
            </a:r>
            <a:r>
              <a:rPr i="1" lang="en" sz="1800">
                <a:solidFill>
                  <a:srgbClr val="0C0910"/>
                </a:solidFill>
                <a:latin typeface="Calibri"/>
                <a:ea typeface="Calibri"/>
                <a:cs typeface="Calibri"/>
                <a:sym typeface="Calibri"/>
              </a:rPr>
              <a:t>CORONA</a:t>
            </a:r>
            <a:r>
              <a:rPr lang="en" sz="1800">
                <a:solidFill>
                  <a:srgbClr val="0C0910"/>
                </a:solidFill>
                <a:latin typeface="Calibri"/>
                <a:ea typeface="Calibri"/>
                <a:cs typeface="Calibri"/>
                <a:sym typeface="Calibri"/>
              </a:rPr>
              <a:t>) and how it expands to become  the “solar wind” that fills the space between Sun and Earth (called the inner </a:t>
            </a:r>
            <a:r>
              <a:rPr i="1" lang="en" sz="1800">
                <a:solidFill>
                  <a:srgbClr val="0C0910"/>
                </a:solidFill>
                <a:latin typeface="Calibri"/>
                <a:ea typeface="Calibri"/>
                <a:cs typeface="Calibri"/>
                <a:sym typeface="Calibri"/>
              </a:rPr>
              <a:t>HELIOSPHERE</a:t>
            </a:r>
            <a:r>
              <a:rPr lang="en" sz="1800">
                <a:solidFill>
                  <a:srgbClr val="0C0910"/>
                </a:solidFill>
                <a:latin typeface="Calibri"/>
                <a:ea typeface="Calibri"/>
                <a:cs typeface="Calibri"/>
                <a:sym typeface="Calibri"/>
              </a:rPr>
              <a:t>). </a:t>
            </a:r>
            <a:endParaRPr sz="1800"/>
          </a:p>
        </p:txBody>
      </p:sp>
      <p:sp>
        <p:nvSpPr>
          <p:cNvPr id="91" name="Google Shape;91;p15"/>
          <p:cNvSpPr txBox="1"/>
          <p:nvPr/>
        </p:nvSpPr>
        <p:spPr>
          <a:xfrm>
            <a:off x="461450" y="4865175"/>
            <a:ext cx="9058200" cy="696000"/>
          </a:xfrm>
          <a:prstGeom prst="rect">
            <a:avLst/>
          </a:prstGeom>
          <a:noFill/>
          <a:ln>
            <a:noFill/>
          </a:ln>
        </p:spPr>
        <p:txBody>
          <a:bodyPr anchorCtr="0" anchor="t" bIns="94175" lIns="94175" spcFirstLastPara="1" rIns="94175" wrap="square" tIns="94175">
            <a:noAutofit/>
          </a:bodyPr>
          <a:lstStyle/>
          <a:p>
            <a:pPr indent="0" lvl="0" marL="0" marR="0" rtl="0" algn="ctr">
              <a:lnSpc>
                <a:spcPct val="90000"/>
              </a:lnSpc>
              <a:spcBef>
                <a:spcPts val="0"/>
              </a:spcBef>
              <a:spcAft>
                <a:spcPts val="0"/>
              </a:spcAft>
              <a:buClr>
                <a:srgbClr val="0C0910"/>
              </a:buClr>
              <a:buSzPts val="1854"/>
              <a:buFont typeface="Calibri"/>
              <a:buNone/>
            </a:pPr>
            <a:r>
              <a:rPr i="0" lang="en" sz="1800" u="none" cap="none" strike="noStrike">
                <a:solidFill>
                  <a:srgbClr val="0C0910"/>
                </a:solidFill>
                <a:latin typeface="Calibri"/>
                <a:ea typeface="Calibri"/>
                <a:cs typeface="Calibri"/>
                <a:sym typeface="Calibri"/>
              </a:rPr>
              <a:t>PUNCH </a:t>
            </a:r>
            <a:r>
              <a:rPr lang="en" sz="1800">
                <a:solidFill>
                  <a:srgbClr val="0C0910"/>
                </a:solidFill>
                <a:latin typeface="Calibri"/>
                <a:ea typeface="Calibri"/>
                <a:cs typeface="Calibri"/>
                <a:sym typeface="Calibri"/>
              </a:rPr>
              <a:t>uses </a:t>
            </a:r>
            <a:r>
              <a:rPr i="1" lang="en" sz="1800">
                <a:solidFill>
                  <a:srgbClr val="0C0910"/>
                </a:solidFill>
                <a:latin typeface="Calibri"/>
                <a:ea typeface="Calibri"/>
                <a:cs typeface="Calibri"/>
                <a:sym typeface="Calibri"/>
              </a:rPr>
              <a:t>POLARIZED LIGHT </a:t>
            </a:r>
            <a:r>
              <a:rPr lang="en" sz="1800">
                <a:solidFill>
                  <a:srgbClr val="0C0910"/>
                </a:solidFill>
                <a:latin typeface="Calibri"/>
                <a:ea typeface="Calibri"/>
                <a:cs typeface="Calibri"/>
                <a:sym typeface="Calibri"/>
              </a:rPr>
              <a:t>to study the science of “Space Weather.”  Its four cameras </a:t>
            </a:r>
            <a:endParaRPr sz="1800">
              <a:solidFill>
                <a:srgbClr val="0C0910"/>
              </a:solidFill>
              <a:latin typeface="Calibri"/>
              <a:ea typeface="Calibri"/>
              <a:cs typeface="Calibri"/>
              <a:sym typeface="Calibri"/>
            </a:endParaRPr>
          </a:p>
          <a:p>
            <a:pPr indent="0" lvl="0" marL="0" marR="0" rtl="0" algn="ctr">
              <a:lnSpc>
                <a:spcPct val="90000"/>
              </a:lnSpc>
              <a:spcBef>
                <a:spcPts val="0"/>
              </a:spcBef>
              <a:spcAft>
                <a:spcPts val="0"/>
              </a:spcAft>
              <a:buClr>
                <a:srgbClr val="0C0910"/>
              </a:buClr>
              <a:buSzPts val="1854"/>
              <a:buFont typeface="Calibri"/>
              <a:buNone/>
            </a:pPr>
            <a:r>
              <a:rPr lang="en" sz="1800">
                <a:solidFill>
                  <a:srgbClr val="0C0910"/>
                </a:solidFill>
                <a:latin typeface="Calibri"/>
                <a:ea typeface="Calibri"/>
                <a:cs typeface="Calibri"/>
                <a:sym typeface="Calibri"/>
              </a:rPr>
              <a:t>(each one on an Earth-orbiting satellite) combine to </a:t>
            </a:r>
            <a:r>
              <a:rPr i="0" lang="en" sz="1800" u="none" cap="none" strike="noStrike">
                <a:solidFill>
                  <a:srgbClr val="0C0910"/>
                </a:solidFill>
                <a:latin typeface="Calibri"/>
                <a:ea typeface="Calibri"/>
                <a:cs typeface="Calibri"/>
                <a:sym typeface="Calibri"/>
              </a:rPr>
              <a:t>track</a:t>
            </a:r>
            <a:r>
              <a:rPr lang="en" sz="1800">
                <a:solidFill>
                  <a:srgbClr val="0C0910"/>
                </a:solidFill>
                <a:latin typeface="Calibri"/>
                <a:ea typeface="Calibri"/>
                <a:cs typeface="Calibri"/>
                <a:sym typeface="Calibri"/>
              </a:rPr>
              <a:t> </a:t>
            </a:r>
            <a:r>
              <a:rPr i="0" lang="en" sz="1800" u="none" cap="none" strike="noStrike">
                <a:solidFill>
                  <a:srgbClr val="0C0910"/>
                </a:solidFill>
                <a:latin typeface="Calibri"/>
                <a:ea typeface="Calibri"/>
                <a:cs typeface="Calibri"/>
                <a:sym typeface="Calibri"/>
              </a:rPr>
              <a:t>solar</a:t>
            </a:r>
            <a:r>
              <a:rPr lang="en" sz="1800">
                <a:solidFill>
                  <a:srgbClr val="0C0910"/>
                </a:solidFill>
                <a:latin typeface="Calibri"/>
                <a:ea typeface="Calibri"/>
                <a:cs typeface="Calibri"/>
                <a:sym typeface="Calibri"/>
              </a:rPr>
              <a:t> </a:t>
            </a:r>
            <a:r>
              <a:rPr i="0" lang="en" sz="1800" u="none" cap="none" strike="noStrike">
                <a:solidFill>
                  <a:srgbClr val="0C0910"/>
                </a:solidFill>
                <a:latin typeface="Calibri"/>
                <a:ea typeface="Calibri"/>
                <a:cs typeface="Calibri"/>
                <a:sym typeface="Calibri"/>
              </a:rPr>
              <a:t>storms better than </a:t>
            </a:r>
            <a:r>
              <a:rPr lang="en" sz="1800">
                <a:solidFill>
                  <a:srgbClr val="0C0910"/>
                </a:solidFill>
                <a:latin typeface="Calibri"/>
                <a:ea typeface="Calibri"/>
                <a:cs typeface="Calibri"/>
                <a:sym typeface="Calibri"/>
              </a:rPr>
              <a:t>ever before! </a:t>
            </a:r>
            <a:endParaRPr i="1" sz="1800" u="none" cap="none" strike="noStrike">
              <a:solidFill>
                <a:srgbClr val="0C0910"/>
              </a:solidFill>
              <a:latin typeface="Calibri"/>
              <a:ea typeface="Calibri"/>
              <a:cs typeface="Calibri"/>
              <a:sym typeface="Calibri"/>
            </a:endParaRPr>
          </a:p>
        </p:txBody>
      </p:sp>
      <p:pic>
        <p:nvPicPr>
          <p:cNvPr descr="Picture 10" id="92" name="Google Shape;92;p15"/>
          <p:cNvPicPr preferRelativeResize="0"/>
          <p:nvPr/>
        </p:nvPicPr>
        <p:blipFill rotWithShape="1">
          <a:blip r:embed="rId7">
            <a:alphaModFix/>
          </a:blip>
          <a:srcRect b="0" l="0" r="0" t="0"/>
          <a:stretch/>
        </p:blipFill>
        <p:spPr>
          <a:xfrm>
            <a:off x="169575" y="129150"/>
            <a:ext cx="1217100" cy="1596200"/>
          </a:xfrm>
          <a:prstGeom prst="rect">
            <a:avLst/>
          </a:prstGeom>
          <a:noFill/>
          <a:ln>
            <a:noFill/>
          </a:ln>
        </p:spPr>
      </p:pic>
      <p:sp>
        <p:nvSpPr>
          <p:cNvPr id="93" name="Google Shape;93;p15"/>
          <p:cNvSpPr/>
          <p:nvPr/>
        </p:nvSpPr>
        <p:spPr>
          <a:xfrm>
            <a:off x="8671795" y="255844"/>
            <a:ext cx="1217100" cy="1202700"/>
          </a:xfrm>
          <a:prstGeom prst="ellipse">
            <a:avLst/>
          </a:prstGeom>
          <a:blipFill rotWithShape="1">
            <a:blip r:embed="rId8">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94" name="Google Shape;94;p15"/>
          <p:cNvSpPr txBox="1"/>
          <p:nvPr/>
        </p:nvSpPr>
        <p:spPr>
          <a:xfrm>
            <a:off x="754375" y="-86353"/>
            <a:ext cx="8549700" cy="11427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4400"/>
              <a:buFont typeface="Calibri"/>
              <a:buNone/>
            </a:pPr>
            <a:r>
              <a:rPr b="1" lang="en" sz="4400">
                <a:solidFill>
                  <a:schemeClr val="dk1"/>
                </a:solidFill>
                <a:latin typeface="Calibri"/>
                <a:ea typeface="Calibri"/>
                <a:cs typeface="Calibri"/>
                <a:sym typeface="Calibri"/>
              </a:rPr>
              <a:t>The NASA PUNCH Mission</a:t>
            </a:r>
            <a:endParaRPr sz="1600"/>
          </a:p>
        </p:txBody>
      </p:sp>
      <p:sp>
        <p:nvSpPr>
          <p:cNvPr id="95" name="Google Shape;95;p15"/>
          <p:cNvSpPr txBox="1"/>
          <p:nvPr>
            <p:ph idx="12" type="sldNum"/>
          </p:nvPr>
        </p:nvSpPr>
        <p:spPr>
          <a:xfrm>
            <a:off x="9319704" y="7046639"/>
            <a:ext cx="603600" cy="258900"/>
          </a:xfrm>
          <a:prstGeom prst="rect">
            <a:avLst/>
          </a:prstGeom>
        </p:spPr>
        <p:txBody>
          <a:bodyPr anchorCtr="0" anchor="ctr" bIns="91425" lIns="91425" spcFirstLastPara="1" rIns="91425" wrap="square" tIns="91425">
            <a:normAutofit fontScale="55000" lnSpcReduction="10000"/>
          </a:bodyPr>
          <a:lstStyle/>
          <a:p>
            <a:pPr indent="0" lvl="0" marL="0" rtl="0" algn="r">
              <a:spcBef>
                <a:spcPts val="0"/>
              </a:spcBef>
              <a:spcAft>
                <a:spcPts val="0"/>
              </a:spcAft>
              <a:buNone/>
            </a:pPr>
            <a:fld id="{00000000-1234-1234-1234-123412341234}" type="slidenum">
              <a:rPr lang="en"/>
              <a:t>‹#›</a:t>
            </a:fld>
            <a:endParaRPr/>
          </a:p>
        </p:txBody>
      </p:sp>
      <p:sp>
        <p:nvSpPr>
          <p:cNvPr id="96" name="Google Shape;96;p15"/>
          <p:cNvSpPr txBox="1"/>
          <p:nvPr>
            <p:ph idx="10" type="dt"/>
          </p:nvPr>
        </p:nvSpPr>
        <p:spPr>
          <a:xfrm>
            <a:off x="1519400" y="7198425"/>
            <a:ext cx="79722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What’s the P in PUNCH?</a:t>
            </a:r>
            <a:r>
              <a:rPr i="1" lang="en" sz="1300">
                <a:latin typeface="Calibri"/>
                <a:ea typeface="Calibri"/>
                <a:cs typeface="Calibri"/>
                <a:sym typeface="Calibri"/>
              </a:rPr>
              <a:t> 		            </a:t>
            </a:r>
            <a:r>
              <a:rPr b="1" lang="en" sz="1300">
                <a:latin typeface="Calibri"/>
                <a:ea typeface="Calibri"/>
                <a:cs typeface="Calibri"/>
                <a:sym typeface="Calibri"/>
              </a:rPr>
              <a:t>Contact: </a:t>
            </a:r>
            <a:r>
              <a:rPr lang="en" sz="1300">
                <a:latin typeface="Calibri"/>
                <a:ea typeface="Calibri"/>
                <a:cs typeface="Calibri"/>
                <a:sym typeface="Calibri"/>
              </a:rPr>
              <a:t>punchoutreach@gmail.com</a:t>
            </a:r>
            <a:endParaRPr/>
          </a:p>
        </p:txBody>
      </p:sp>
      <p:pic>
        <p:nvPicPr>
          <p:cNvPr id="97" name="Google Shape;97;p15"/>
          <p:cNvPicPr preferRelativeResize="0"/>
          <p:nvPr/>
        </p:nvPicPr>
        <p:blipFill>
          <a:blip r:embed="rId9">
            <a:alphaModFix/>
          </a:blip>
          <a:stretch>
            <a:fillRect/>
          </a:stretch>
        </p:blipFill>
        <p:spPr>
          <a:xfrm>
            <a:off x="157575" y="6498950"/>
            <a:ext cx="1142600" cy="1142600"/>
          </a:xfrm>
          <a:prstGeom prst="rect">
            <a:avLst/>
          </a:prstGeom>
          <a:noFill/>
          <a:ln>
            <a:noFill/>
          </a:ln>
        </p:spPr>
      </p:pic>
      <p:sp>
        <p:nvSpPr>
          <p:cNvPr id="98" name="Google Shape;98;p15"/>
          <p:cNvSpPr txBox="1"/>
          <p:nvPr/>
        </p:nvSpPr>
        <p:spPr>
          <a:xfrm>
            <a:off x="9448021"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6"/>
          <p:cNvSpPr txBox="1"/>
          <p:nvPr/>
        </p:nvSpPr>
        <p:spPr>
          <a:xfrm>
            <a:off x="9295621"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104" name="Google Shape;104;p16"/>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pic>
        <p:nvPicPr>
          <p:cNvPr id="105" name="Google Shape;105;p16"/>
          <p:cNvPicPr preferRelativeResize="0"/>
          <p:nvPr/>
        </p:nvPicPr>
        <p:blipFill>
          <a:blip r:embed="rId3">
            <a:alphaModFix/>
          </a:blip>
          <a:stretch>
            <a:fillRect/>
          </a:stretch>
        </p:blipFill>
        <p:spPr>
          <a:xfrm>
            <a:off x="157575" y="6498950"/>
            <a:ext cx="1142600" cy="1142600"/>
          </a:xfrm>
          <a:prstGeom prst="rect">
            <a:avLst/>
          </a:prstGeom>
          <a:noFill/>
          <a:ln>
            <a:noFill/>
          </a:ln>
        </p:spPr>
      </p:pic>
      <p:pic>
        <p:nvPicPr>
          <p:cNvPr descr="Picture 10" id="106" name="Google Shape;106;p16"/>
          <p:cNvPicPr preferRelativeResize="0"/>
          <p:nvPr/>
        </p:nvPicPr>
        <p:blipFill rotWithShape="1">
          <a:blip r:embed="rId4">
            <a:alphaModFix/>
          </a:blip>
          <a:srcRect b="0" l="0" r="0" t="0"/>
          <a:stretch/>
        </p:blipFill>
        <p:spPr>
          <a:xfrm>
            <a:off x="169575" y="129150"/>
            <a:ext cx="1217100" cy="1596200"/>
          </a:xfrm>
          <a:prstGeom prst="rect">
            <a:avLst/>
          </a:prstGeom>
          <a:noFill/>
          <a:ln>
            <a:noFill/>
          </a:ln>
        </p:spPr>
      </p:pic>
      <p:sp>
        <p:nvSpPr>
          <p:cNvPr id="107" name="Google Shape;107;p16"/>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108" name="Google Shape;108;p16"/>
          <p:cNvSpPr txBox="1"/>
          <p:nvPr/>
        </p:nvSpPr>
        <p:spPr>
          <a:xfrm>
            <a:off x="754375" y="142247"/>
            <a:ext cx="8549700" cy="11427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4400"/>
              <a:buFont typeface="Calibri"/>
              <a:buNone/>
            </a:pPr>
            <a:r>
              <a:rPr b="1" lang="en" sz="3040">
                <a:solidFill>
                  <a:schemeClr val="dk1"/>
                </a:solidFill>
                <a:latin typeface="Calibri"/>
                <a:ea typeface="Calibri"/>
                <a:cs typeface="Calibri"/>
                <a:sym typeface="Calibri"/>
              </a:rPr>
              <a:t>How are PUNCH and CATE 2024 Related?</a:t>
            </a:r>
            <a:endParaRPr b="1" sz="4100" strike="sngStrike">
              <a:solidFill>
                <a:schemeClr val="dk1"/>
              </a:solidFill>
              <a:latin typeface="Calibri"/>
              <a:ea typeface="Calibri"/>
              <a:cs typeface="Calibri"/>
              <a:sym typeface="Calibri"/>
            </a:endParaRPr>
          </a:p>
        </p:txBody>
      </p:sp>
      <p:sp>
        <p:nvSpPr>
          <p:cNvPr id="109" name="Google Shape;109;p16"/>
          <p:cNvSpPr txBox="1"/>
          <p:nvPr/>
        </p:nvSpPr>
        <p:spPr>
          <a:xfrm>
            <a:off x="2387550" y="1132550"/>
            <a:ext cx="5241000" cy="5881200"/>
          </a:xfrm>
          <a:prstGeom prst="rect">
            <a:avLst/>
          </a:prstGeom>
          <a:noFill/>
          <a:ln>
            <a:noFill/>
          </a:ln>
        </p:spPr>
        <p:txBody>
          <a:bodyPr anchorCtr="0" anchor="t" bIns="91425" lIns="91425" spcFirstLastPara="1" rIns="91425" wrap="square" tIns="91425">
            <a:spAutoFit/>
          </a:bodyPr>
          <a:lstStyle/>
          <a:p>
            <a:pPr indent="-330200" lvl="0" marL="457200" rtl="0" algn="l">
              <a:lnSpc>
                <a:spcPct val="100000"/>
              </a:lnSpc>
              <a:spcBef>
                <a:spcPts val="0"/>
              </a:spcBef>
              <a:spcAft>
                <a:spcPts val="0"/>
              </a:spcAft>
              <a:buClr>
                <a:srgbClr val="222222"/>
              </a:buClr>
              <a:buSzPts val="1600"/>
              <a:buFont typeface="Calibri"/>
              <a:buAutoNum type="arabicPeriod"/>
            </a:pPr>
            <a:r>
              <a:rPr lang="en" sz="1600">
                <a:solidFill>
                  <a:srgbClr val="222222"/>
                </a:solidFill>
                <a:highlight>
                  <a:srgbClr val="FFFFFF"/>
                </a:highlight>
                <a:latin typeface="Calibri"/>
                <a:ea typeface="Calibri"/>
                <a:cs typeface="Calibri"/>
                <a:sym typeface="Calibri"/>
              </a:rPr>
              <a:t>The NASA </a:t>
            </a:r>
            <a:r>
              <a:rPr b="1" lang="en" sz="1600">
                <a:solidFill>
                  <a:srgbClr val="222222"/>
                </a:solidFill>
                <a:highlight>
                  <a:srgbClr val="FFFFFF"/>
                </a:highlight>
                <a:latin typeface="Calibri"/>
                <a:ea typeface="Calibri"/>
                <a:cs typeface="Calibri"/>
                <a:sym typeface="Calibri"/>
              </a:rPr>
              <a:t>PUNCH </a:t>
            </a:r>
            <a:r>
              <a:rPr lang="en" sz="1600">
                <a:solidFill>
                  <a:srgbClr val="222222"/>
                </a:solidFill>
                <a:highlight>
                  <a:srgbClr val="FFFFFF"/>
                </a:highlight>
                <a:latin typeface="Calibri"/>
                <a:ea typeface="Calibri"/>
                <a:cs typeface="Calibri"/>
                <a:sym typeface="Calibri"/>
              </a:rPr>
              <a:t>mission uses four </a:t>
            </a:r>
            <a:r>
              <a:rPr i="1" lang="en" sz="1600" u="sng">
                <a:solidFill>
                  <a:srgbClr val="222222"/>
                </a:solidFill>
                <a:highlight>
                  <a:srgbClr val="FFFFFF"/>
                </a:highlight>
                <a:latin typeface="Calibri"/>
                <a:ea typeface="Calibri"/>
                <a:cs typeface="Calibri"/>
                <a:sym typeface="Calibri"/>
              </a:rPr>
              <a:t>Earth-orbiting satellites</a:t>
            </a:r>
            <a:r>
              <a:rPr lang="en" sz="1600">
                <a:solidFill>
                  <a:srgbClr val="222222"/>
                </a:solidFill>
                <a:highlight>
                  <a:srgbClr val="FFFFFF"/>
                </a:highlight>
                <a:latin typeface="Calibri"/>
                <a:ea typeface="Calibri"/>
                <a:cs typeface="Calibri"/>
                <a:sym typeface="Calibri"/>
              </a:rPr>
              <a:t> to observe the </a:t>
            </a:r>
            <a:r>
              <a:rPr i="1" lang="en" sz="1600" u="sng">
                <a:solidFill>
                  <a:srgbClr val="222222"/>
                </a:solidFill>
                <a:highlight>
                  <a:srgbClr val="FFFFFF"/>
                </a:highlight>
                <a:latin typeface="Calibri"/>
                <a:ea typeface="Calibri"/>
                <a:cs typeface="Calibri"/>
                <a:sym typeface="Calibri"/>
              </a:rPr>
              <a:t>outer solar corona</a:t>
            </a:r>
            <a:r>
              <a:rPr lang="en" sz="1600">
                <a:solidFill>
                  <a:srgbClr val="222222"/>
                </a:solidFill>
                <a:highlight>
                  <a:srgbClr val="FFFFFF"/>
                </a:highlight>
                <a:latin typeface="Calibri"/>
                <a:ea typeface="Calibri"/>
                <a:cs typeface="Calibri"/>
                <a:sym typeface="Calibri"/>
              </a:rPr>
              <a:t> and inner </a:t>
            </a:r>
            <a:r>
              <a:rPr i="1" lang="en" sz="1600">
                <a:solidFill>
                  <a:srgbClr val="222222"/>
                </a:solidFill>
                <a:highlight>
                  <a:srgbClr val="FFFFFF"/>
                </a:highlight>
                <a:latin typeface="Calibri"/>
                <a:ea typeface="Calibri"/>
                <a:cs typeface="Calibri"/>
                <a:sym typeface="Calibri"/>
              </a:rPr>
              <a:t>heliosphere </a:t>
            </a:r>
            <a:r>
              <a:rPr lang="en" sz="1600">
                <a:solidFill>
                  <a:srgbClr val="222222"/>
                </a:solidFill>
                <a:highlight>
                  <a:srgbClr val="FFFFFF"/>
                </a:highlight>
                <a:latin typeface="Calibri"/>
                <a:ea typeface="Calibri"/>
                <a:cs typeface="Calibri"/>
                <a:sym typeface="Calibri"/>
              </a:rPr>
              <a:t>between Sun and Earth.</a:t>
            </a:r>
            <a:endParaRPr sz="1600">
              <a:solidFill>
                <a:srgbClr val="222222"/>
              </a:solidFill>
              <a:highlight>
                <a:srgbClr val="FFFFFF"/>
              </a:highlight>
              <a:latin typeface="Calibri"/>
              <a:ea typeface="Calibri"/>
              <a:cs typeface="Calibri"/>
              <a:sym typeface="Calibri"/>
            </a:endParaRPr>
          </a:p>
          <a:p>
            <a:pPr indent="0" lvl="0" marL="457200" rtl="0" algn="l">
              <a:lnSpc>
                <a:spcPct val="100000"/>
              </a:lnSpc>
              <a:spcBef>
                <a:spcPts val="50"/>
              </a:spcBef>
              <a:spcAft>
                <a:spcPts val="0"/>
              </a:spcAft>
              <a:buNone/>
            </a:pPr>
            <a:r>
              <a:t/>
            </a:r>
            <a:endParaRPr sz="800">
              <a:solidFill>
                <a:srgbClr val="222222"/>
              </a:solidFill>
              <a:highlight>
                <a:srgbClr val="FFFFFF"/>
              </a:highlight>
              <a:latin typeface="Calibri"/>
              <a:ea typeface="Calibri"/>
              <a:cs typeface="Calibri"/>
              <a:sym typeface="Calibri"/>
            </a:endParaRPr>
          </a:p>
          <a:p>
            <a:pPr indent="-330200" lvl="0" marL="457200" rtl="0" algn="l">
              <a:lnSpc>
                <a:spcPct val="100000"/>
              </a:lnSpc>
              <a:spcBef>
                <a:spcPts val="50"/>
              </a:spcBef>
              <a:spcAft>
                <a:spcPts val="0"/>
              </a:spcAft>
              <a:buClr>
                <a:srgbClr val="222222"/>
              </a:buClr>
              <a:buSzPts val="1600"/>
              <a:buFont typeface="Calibri"/>
              <a:buAutoNum type="arabicPeriod"/>
            </a:pPr>
            <a:r>
              <a:rPr b="1" lang="en" sz="1600">
                <a:solidFill>
                  <a:srgbClr val="222222"/>
                </a:solidFill>
                <a:highlight>
                  <a:srgbClr val="FFFFFF"/>
                </a:highlight>
                <a:latin typeface="Calibri"/>
                <a:ea typeface="Calibri"/>
                <a:cs typeface="Calibri"/>
                <a:sym typeface="Calibri"/>
              </a:rPr>
              <a:t>CATE 2024</a:t>
            </a:r>
            <a:r>
              <a:rPr lang="en" sz="1600">
                <a:solidFill>
                  <a:srgbClr val="222222"/>
                </a:solidFill>
                <a:highlight>
                  <a:srgbClr val="FFFFFF"/>
                </a:highlight>
                <a:latin typeface="Calibri"/>
                <a:ea typeface="Calibri"/>
                <a:cs typeface="Calibri"/>
                <a:sym typeface="Calibri"/>
              </a:rPr>
              <a:t> is an NSF and NASA-supported network of 35+ teams using </a:t>
            </a:r>
            <a:r>
              <a:rPr i="1" lang="en" sz="1600" u="sng">
                <a:solidFill>
                  <a:srgbClr val="222222"/>
                </a:solidFill>
                <a:highlight>
                  <a:srgbClr val="FFFFFF"/>
                </a:highlight>
                <a:latin typeface="Calibri"/>
                <a:ea typeface="Calibri"/>
                <a:cs typeface="Calibri"/>
                <a:sym typeface="Calibri"/>
              </a:rPr>
              <a:t>ground-based telescope</a:t>
            </a:r>
            <a:r>
              <a:rPr i="1" lang="en" sz="1600">
                <a:solidFill>
                  <a:srgbClr val="222222"/>
                </a:solidFill>
                <a:highlight>
                  <a:srgbClr val="FFFFFF"/>
                </a:highlight>
                <a:latin typeface="Calibri"/>
                <a:ea typeface="Calibri"/>
                <a:cs typeface="Calibri"/>
                <a:sym typeface="Calibri"/>
              </a:rPr>
              <a:t>s</a:t>
            </a:r>
            <a:r>
              <a:rPr lang="en" sz="1600">
                <a:solidFill>
                  <a:srgbClr val="222222"/>
                </a:solidFill>
                <a:highlight>
                  <a:srgbClr val="FFFFFF"/>
                </a:highlight>
                <a:latin typeface="Calibri"/>
                <a:ea typeface="Calibri"/>
                <a:cs typeface="Calibri"/>
                <a:sym typeface="Calibri"/>
              </a:rPr>
              <a:t> distributed along the path of totality to observe the </a:t>
            </a:r>
            <a:r>
              <a:rPr i="1" lang="en" sz="1600" u="sng">
                <a:solidFill>
                  <a:srgbClr val="222222"/>
                </a:solidFill>
                <a:highlight>
                  <a:srgbClr val="FFFFFF"/>
                </a:highlight>
                <a:latin typeface="Calibri"/>
                <a:ea typeface="Calibri"/>
                <a:cs typeface="Calibri"/>
                <a:sym typeface="Calibri"/>
              </a:rPr>
              <a:t>inner corona</a:t>
            </a:r>
            <a:r>
              <a:rPr lang="en" sz="1600">
                <a:solidFill>
                  <a:srgbClr val="222222"/>
                </a:solidFill>
                <a:highlight>
                  <a:srgbClr val="FFFFFF"/>
                </a:highlight>
                <a:latin typeface="Calibri"/>
                <a:ea typeface="Calibri"/>
                <a:cs typeface="Calibri"/>
                <a:sym typeface="Calibri"/>
              </a:rPr>
              <a:t>.</a:t>
            </a:r>
            <a:endParaRPr sz="1600">
              <a:solidFill>
                <a:srgbClr val="222222"/>
              </a:solidFill>
              <a:highlight>
                <a:srgbClr val="FFFFFF"/>
              </a:highlight>
              <a:latin typeface="Calibri"/>
              <a:ea typeface="Calibri"/>
              <a:cs typeface="Calibri"/>
              <a:sym typeface="Calibri"/>
            </a:endParaRPr>
          </a:p>
          <a:p>
            <a:pPr indent="0" lvl="0" marL="457200" rtl="0" algn="l">
              <a:lnSpc>
                <a:spcPct val="100000"/>
              </a:lnSpc>
              <a:spcBef>
                <a:spcPts val="50"/>
              </a:spcBef>
              <a:spcAft>
                <a:spcPts val="0"/>
              </a:spcAft>
              <a:buNone/>
            </a:pPr>
            <a:r>
              <a:t/>
            </a:r>
            <a:endParaRPr sz="800">
              <a:solidFill>
                <a:srgbClr val="222222"/>
              </a:solidFill>
              <a:highlight>
                <a:srgbClr val="FFFFFF"/>
              </a:highlight>
              <a:latin typeface="Calibri"/>
              <a:ea typeface="Calibri"/>
              <a:cs typeface="Calibri"/>
              <a:sym typeface="Calibri"/>
            </a:endParaRPr>
          </a:p>
          <a:p>
            <a:pPr indent="-330200" lvl="0" marL="457200" rtl="0" algn="l">
              <a:lnSpc>
                <a:spcPct val="100000"/>
              </a:lnSpc>
              <a:spcBef>
                <a:spcPts val="50"/>
              </a:spcBef>
              <a:spcAft>
                <a:spcPts val="0"/>
              </a:spcAft>
              <a:buClr>
                <a:srgbClr val="222222"/>
              </a:buClr>
              <a:buSzPts val="1600"/>
              <a:buFont typeface="Calibri"/>
              <a:buAutoNum type="arabicPeriod"/>
            </a:pPr>
            <a:r>
              <a:rPr lang="en" sz="1600">
                <a:solidFill>
                  <a:srgbClr val="222222"/>
                </a:solidFill>
                <a:highlight>
                  <a:srgbClr val="FFFFFF"/>
                </a:highlight>
                <a:latin typeface="Calibri"/>
                <a:ea typeface="Calibri"/>
                <a:cs typeface="Calibri"/>
                <a:sym typeface="Calibri"/>
              </a:rPr>
              <a:t>Both </a:t>
            </a:r>
            <a:r>
              <a:rPr b="1" lang="en" sz="1600">
                <a:solidFill>
                  <a:srgbClr val="222222"/>
                </a:solidFill>
                <a:highlight>
                  <a:srgbClr val="FFFFFF"/>
                </a:highlight>
                <a:latin typeface="Calibri"/>
                <a:ea typeface="Calibri"/>
                <a:cs typeface="Calibri"/>
                <a:sym typeface="Calibri"/>
              </a:rPr>
              <a:t>CATE 2024</a:t>
            </a:r>
            <a:r>
              <a:rPr lang="en" sz="1600">
                <a:solidFill>
                  <a:srgbClr val="222222"/>
                </a:solidFill>
                <a:highlight>
                  <a:srgbClr val="FFFFFF"/>
                </a:highlight>
                <a:latin typeface="Calibri"/>
                <a:ea typeface="Calibri"/>
                <a:cs typeface="Calibri"/>
                <a:sym typeface="Calibri"/>
              </a:rPr>
              <a:t> and </a:t>
            </a:r>
            <a:r>
              <a:rPr b="1" lang="en" sz="1600">
                <a:solidFill>
                  <a:srgbClr val="222222"/>
                </a:solidFill>
                <a:highlight>
                  <a:srgbClr val="FFFFFF"/>
                </a:highlight>
                <a:latin typeface="Calibri"/>
                <a:ea typeface="Calibri"/>
                <a:cs typeface="Calibri"/>
                <a:sym typeface="Calibri"/>
              </a:rPr>
              <a:t>PUNCH </a:t>
            </a:r>
            <a:r>
              <a:rPr lang="en" sz="1600">
                <a:solidFill>
                  <a:srgbClr val="222222"/>
                </a:solidFill>
                <a:highlight>
                  <a:srgbClr val="FFFFFF"/>
                </a:highlight>
                <a:latin typeface="Calibri"/>
                <a:ea typeface="Calibri"/>
                <a:cs typeface="Calibri"/>
                <a:sym typeface="Calibri"/>
              </a:rPr>
              <a:t>examine the solar corona in </a:t>
            </a:r>
            <a:r>
              <a:rPr i="1" lang="en" sz="1600" u="sng">
                <a:solidFill>
                  <a:srgbClr val="222222"/>
                </a:solidFill>
                <a:highlight>
                  <a:srgbClr val="FFFFFF"/>
                </a:highlight>
                <a:latin typeface="Calibri"/>
                <a:ea typeface="Calibri"/>
                <a:cs typeface="Calibri"/>
                <a:sym typeface="Calibri"/>
              </a:rPr>
              <a:t>polarized light</a:t>
            </a:r>
            <a:r>
              <a:rPr lang="en" sz="1600">
                <a:solidFill>
                  <a:srgbClr val="222222"/>
                </a:solidFill>
                <a:highlight>
                  <a:srgbClr val="FFFFFF"/>
                </a:highlight>
                <a:latin typeface="Calibri"/>
                <a:ea typeface="Calibri"/>
                <a:cs typeface="Calibri"/>
                <a:sym typeface="Calibri"/>
              </a:rPr>
              <a:t>, which allows us to measure its complex 3D structure. </a:t>
            </a:r>
            <a:endParaRPr sz="1600">
              <a:solidFill>
                <a:srgbClr val="222222"/>
              </a:solidFill>
              <a:highlight>
                <a:srgbClr val="FFFFFF"/>
              </a:highlight>
              <a:latin typeface="Calibri"/>
              <a:ea typeface="Calibri"/>
              <a:cs typeface="Calibri"/>
              <a:sym typeface="Calibri"/>
            </a:endParaRPr>
          </a:p>
          <a:p>
            <a:pPr indent="0" lvl="0" marL="914400" rtl="0" algn="l">
              <a:lnSpc>
                <a:spcPct val="100000"/>
              </a:lnSpc>
              <a:spcBef>
                <a:spcPts val="50"/>
              </a:spcBef>
              <a:spcAft>
                <a:spcPts val="0"/>
              </a:spcAft>
              <a:buNone/>
            </a:pPr>
            <a:r>
              <a:t/>
            </a:r>
            <a:endParaRPr sz="800">
              <a:solidFill>
                <a:srgbClr val="222222"/>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222222"/>
              </a:buClr>
              <a:buSzPts val="1600"/>
              <a:buFont typeface="Calibri"/>
              <a:buAutoNum type="arabicPeriod"/>
            </a:pPr>
            <a:r>
              <a:rPr lang="en" sz="1600">
                <a:solidFill>
                  <a:srgbClr val="222222"/>
                </a:solidFill>
                <a:highlight>
                  <a:srgbClr val="FFFFFF"/>
                </a:highlight>
                <a:latin typeface="Calibri"/>
                <a:ea typeface="Calibri"/>
                <a:cs typeface="Calibri"/>
                <a:sym typeface="Calibri"/>
              </a:rPr>
              <a:t>Both </a:t>
            </a:r>
            <a:r>
              <a:rPr b="1" lang="en" sz="1600">
                <a:solidFill>
                  <a:srgbClr val="222222"/>
                </a:solidFill>
                <a:highlight>
                  <a:srgbClr val="FFFFFF"/>
                </a:highlight>
                <a:latin typeface="Calibri"/>
                <a:ea typeface="Calibri"/>
                <a:cs typeface="Calibri"/>
                <a:sym typeface="Calibri"/>
              </a:rPr>
              <a:t>CATE 2024</a:t>
            </a:r>
            <a:r>
              <a:rPr lang="en" sz="1600">
                <a:solidFill>
                  <a:srgbClr val="222222"/>
                </a:solidFill>
                <a:highlight>
                  <a:srgbClr val="FFFFFF"/>
                </a:highlight>
                <a:latin typeface="Calibri"/>
                <a:ea typeface="Calibri"/>
                <a:cs typeface="Calibri"/>
                <a:sym typeface="Calibri"/>
              </a:rPr>
              <a:t> and </a:t>
            </a:r>
            <a:r>
              <a:rPr b="1" lang="en" sz="1600">
                <a:solidFill>
                  <a:srgbClr val="222222"/>
                </a:solidFill>
                <a:highlight>
                  <a:srgbClr val="FFFFFF"/>
                </a:highlight>
                <a:latin typeface="Calibri"/>
                <a:ea typeface="Calibri"/>
                <a:cs typeface="Calibri"/>
                <a:sym typeface="Calibri"/>
              </a:rPr>
              <a:t>PUNCH </a:t>
            </a:r>
            <a:r>
              <a:rPr lang="en" sz="1600">
                <a:solidFill>
                  <a:srgbClr val="222222"/>
                </a:solidFill>
                <a:highlight>
                  <a:srgbClr val="FFFFFF"/>
                </a:highlight>
                <a:latin typeface="Calibri"/>
                <a:ea typeface="Calibri"/>
                <a:cs typeface="Calibri"/>
                <a:sym typeface="Calibri"/>
              </a:rPr>
              <a:t>study the </a:t>
            </a:r>
            <a:r>
              <a:rPr i="1" lang="en" sz="1600" u="sng">
                <a:solidFill>
                  <a:srgbClr val="222222"/>
                </a:solidFill>
                <a:highlight>
                  <a:srgbClr val="FFFFFF"/>
                </a:highlight>
                <a:latin typeface="Calibri"/>
                <a:ea typeface="Calibri"/>
                <a:cs typeface="Calibri"/>
                <a:sym typeface="Calibri"/>
              </a:rPr>
              <a:t>origins of the solar wind </a:t>
            </a:r>
            <a:r>
              <a:rPr lang="en" sz="1600">
                <a:solidFill>
                  <a:srgbClr val="222222"/>
                </a:solidFill>
                <a:highlight>
                  <a:srgbClr val="FFFFFF"/>
                </a:highlight>
                <a:latin typeface="Calibri"/>
                <a:ea typeface="Calibri"/>
                <a:cs typeface="Calibri"/>
                <a:sym typeface="Calibri"/>
              </a:rPr>
              <a:t>that streams out of the Sun to fill the Solar System and defines the heliosphere.</a:t>
            </a:r>
            <a:r>
              <a:rPr i="1" lang="en" sz="1600">
                <a:solidFill>
                  <a:srgbClr val="222222"/>
                </a:solidFill>
                <a:highlight>
                  <a:srgbClr val="FFFFFF"/>
                </a:highlight>
                <a:latin typeface="Calibri"/>
                <a:ea typeface="Calibri"/>
                <a:cs typeface="Calibri"/>
                <a:sym typeface="Calibri"/>
              </a:rPr>
              <a:t> </a:t>
            </a:r>
            <a:endParaRPr i="1" sz="1600">
              <a:solidFill>
                <a:srgbClr val="222222"/>
              </a:solidFill>
              <a:highlight>
                <a:srgbClr val="FFFFFF"/>
              </a:highlight>
              <a:latin typeface="Calibri"/>
              <a:ea typeface="Calibri"/>
              <a:cs typeface="Calibri"/>
              <a:sym typeface="Calibri"/>
            </a:endParaRPr>
          </a:p>
          <a:p>
            <a:pPr indent="0" lvl="0" marL="914400" rtl="0" algn="l">
              <a:lnSpc>
                <a:spcPct val="100000"/>
              </a:lnSpc>
              <a:spcBef>
                <a:spcPts val="0"/>
              </a:spcBef>
              <a:spcAft>
                <a:spcPts val="0"/>
              </a:spcAft>
              <a:buNone/>
            </a:pPr>
            <a:r>
              <a:t/>
            </a:r>
            <a:endParaRPr i="1" sz="800">
              <a:solidFill>
                <a:srgbClr val="222222"/>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222222"/>
              </a:buClr>
              <a:buSzPts val="1600"/>
              <a:buFont typeface="Calibri"/>
              <a:buAutoNum type="arabicPeriod"/>
            </a:pPr>
            <a:r>
              <a:rPr b="1" lang="en" sz="1600">
                <a:solidFill>
                  <a:srgbClr val="222222"/>
                </a:solidFill>
                <a:highlight>
                  <a:srgbClr val="FFFFFF"/>
                </a:highlight>
                <a:latin typeface="Calibri"/>
                <a:ea typeface="Calibri"/>
                <a:cs typeface="Calibri"/>
                <a:sym typeface="Calibri"/>
              </a:rPr>
              <a:t>CATE 2024 </a:t>
            </a:r>
            <a:r>
              <a:rPr lang="en" sz="1600">
                <a:solidFill>
                  <a:srgbClr val="222222"/>
                </a:solidFill>
                <a:highlight>
                  <a:srgbClr val="FFFFFF"/>
                </a:highlight>
                <a:latin typeface="Calibri"/>
                <a:ea typeface="Calibri"/>
                <a:cs typeface="Calibri"/>
                <a:sym typeface="Calibri"/>
              </a:rPr>
              <a:t>takes advantage of a total solar eclipse to look much</a:t>
            </a:r>
            <a:r>
              <a:rPr i="1" lang="en" sz="1600">
                <a:solidFill>
                  <a:srgbClr val="222222"/>
                </a:solidFill>
                <a:highlight>
                  <a:srgbClr val="FFFFFF"/>
                </a:highlight>
                <a:latin typeface="Calibri"/>
                <a:ea typeface="Calibri"/>
                <a:cs typeface="Calibri"/>
                <a:sym typeface="Calibri"/>
              </a:rPr>
              <a:t> </a:t>
            </a:r>
            <a:r>
              <a:rPr i="1" lang="en" sz="1600" u="sng">
                <a:solidFill>
                  <a:srgbClr val="222222"/>
                </a:solidFill>
                <a:highlight>
                  <a:srgbClr val="FFFFFF"/>
                </a:highlight>
                <a:latin typeface="Calibri"/>
                <a:ea typeface="Calibri"/>
                <a:cs typeface="Calibri"/>
                <a:sym typeface="Calibri"/>
              </a:rPr>
              <a:t>closer to the Sun</a:t>
            </a:r>
            <a:r>
              <a:rPr lang="en" sz="1600">
                <a:solidFill>
                  <a:srgbClr val="222222"/>
                </a:solidFill>
                <a:highlight>
                  <a:srgbClr val="FFFFFF"/>
                </a:highlight>
                <a:latin typeface="Calibri"/>
                <a:ea typeface="Calibri"/>
                <a:cs typeface="Calibri"/>
                <a:sym typeface="Calibri"/>
              </a:rPr>
              <a:t> than we can normally see, even with existing instruments in space. </a:t>
            </a:r>
            <a:endParaRPr sz="1600">
              <a:solidFill>
                <a:srgbClr val="222222"/>
              </a:solidFill>
              <a:highlight>
                <a:srgbClr val="FFFFFF"/>
              </a:highlight>
              <a:latin typeface="Calibri"/>
              <a:ea typeface="Calibri"/>
              <a:cs typeface="Calibri"/>
              <a:sym typeface="Calibri"/>
            </a:endParaRPr>
          </a:p>
          <a:p>
            <a:pPr indent="0" lvl="0" marL="914400" rtl="0" algn="l">
              <a:lnSpc>
                <a:spcPct val="100000"/>
              </a:lnSpc>
              <a:spcBef>
                <a:spcPts val="0"/>
              </a:spcBef>
              <a:spcAft>
                <a:spcPts val="0"/>
              </a:spcAft>
              <a:buNone/>
            </a:pPr>
            <a:r>
              <a:t/>
            </a:r>
            <a:endParaRPr sz="800">
              <a:solidFill>
                <a:srgbClr val="222222"/>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222222"/>
              </a:buClr>
              <a:buSzPts val="1600"/>
              <a:buFont typeface="Calibri"/>
              <a:buAutoNum type="arabicPeriod"/>
            </a:pPr>
            <a:r>
              <a:rPr b="1" lang="en" sz="1600">
                <a:solidFill>
                  <a:srgbClr val="222222"/>
                </a:solidFill>
                <a:highlight>
                  <a:srgbClr val="FFFFFF"/>
                </a:highlight>
                <a:latin typeface="Calibri"/>
                <a:ea typeface="Calibri"/>
                <a:cs typeface="Calibri"/>
                <a:sym typeface="Calibri"/>
              </a:rPr>
              <a:t>PUNCH</a:t>
            </a:r>
            <a:r>
              <a:rPr lang="en" sz="1600">
                <a:solidFill>
                  <a:srgbClr val="222222"/>
                </a:solidFill>
                <a:highlight>
                  <a:srgbClr val="FFFFFF"/>
                </a:highlight>
                <a:latin typeface="Calibri"/>
                <a:ea typeface="Calibri"/>
                <a:cs typeface="Calibri"/>
                <a:sym typeface="Calibri"/>
              </a:rPr>
              <a:t> can routinely observe much </a:t>
            </a:r>
            <a:r>
              <a:rPr i="1" lang="en" sz="1600" u="sng">
                <a:solidFill>
                  <a:srgbClr val="222222"/>
                </a:solidFill>
                <a:highlight>
                  <a:srgbClr val="FFFFFF"/>
                </a:highlight>
                <a:latin typeface="Calibri"/>
                <a:ea typeface="Calibri"/>
                <a:cs typeface="Calibri"/>
                <a:sym typeface="Calibri"/>
              </a:rPr>
              <a:t>farther from the Sun</a:t>
            </a:r>
            <a:r>
              <a:rPr i="1" lang="en" sz="1600">
                <a:solidFill>
                  <a:srgbClr val="222222"/>
                </a:solidFill>
                <a:highlight>
                  <a:srgbClr val="FFFFFF"/>
                </a:highlight>
                <a:latin typeface="Calibri"/>
                <a:ea typeface="Calibri"/>
                <a:cs typeface="Calibri"/>
                <a:sym typeface="Calibri"/>
              </a:rPr>
              <a:t> </a:t>
            </a:r>
            <a:r>
              <a:rPr lang="en" sz="1600">
                <a:solidFill>
                  <a:srgbClr val="222222"/>
                </a:solidFill>
                <a:highlight>
                  <a:srgbClr val="FFFFFF"/>
                </a:highlight>
                <a:latin typeface="Calibri"/>
                <a:ea typeface="Calibri"/>
                <a:cs typeface="Calibri"/>
                <a:sym typeface="Calibri"/>
              </a:rPr>
              <a:t>than the corona we see during an eclipse.   </a:t>
            </a:r>
            <a:endParaRPr sz="1600">
              <a:solidFill>
                <a:srgbClr val="222222"/>
              </a:solidFill>
              <a:highlight>
                <a:srgbClr val="FFFFFF"/>
              </a:highlight>
              <a:latin typeface="Calibri"/>
              <a:ea typeface="Calibri"/>
              <a:cs typeface="Calibri"/>
              <a:sym typeface="Calibri"/>
            </a:endParaRPr>
          </a:p>
          <a:p>
            <a:pPr indent="0" lvl="0" marL="457200" rtl="0" algn="l">
              <a:lnSpc>
                <a:spcPct val="100000"/>
              </a:lnSpc>
              <a:spcBef>
                <a:spcPts val="0"/>
              </a:spcBef>
              <a:spcAft>
                <a:spcPts val="0"/>
              </a:spcAft>
              <a:buNone/>
            </a:pPr>
            <a:r>
              <a:t/>
            </a:r>
            <a:endParaRPr sz="800">
              <a:solidFill>
                <a:srgbClr val="222222"/>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rgbClr val="222222"/>
              </a:buClr>
              <a:buSzPts val="1600"/>
              <a:buFont typeface="Calibri"/>
              <a:buAutoNum type="arabicPeriod"/>
            </a:pPr>
            <a:r>
              <a:rPr lang="en" sz="1600">
                <a:solidFill>
                  <a:srgbClr val="222222"/>
                </a:solidFill>
                <a:highlight>
                  <a:srgbClr val="FFFFFF"/>
                </a:highlight>
                <a:latin typeface="Calibri"/>
                <a:ea typeface="Calibri"/>
                <a:cs typeface="Calibri"/>
                <a:sym typeface="Calibri"/>
              </a:rPr>
              <a:t>The data from both </a:t>
            </a:r>
            <a:r>
              <a:rPr b="1" lang="en" sz="1600">
                <a:solidFill>
                  <a:srgbClr val="222222"/>
                </a:solidFill>
                <a:highlight>
                  <a:srgbClr val="FFFFFF"/>
                </a:highlight>
                <a:latin typeface="Calibri"/>
                <a:ea typeface="Calibri"/>
                <a:cs typeface="Calibri"/>
                <a:sym typeface="Calibri"/>
              </a:rPr>
              <a:t>CATE 2024 </a:t>
            </a:r>
            <a:r>
              <a:rPr lang="en" sz="1600">
                <a:solidFill>
                  <a:srgbClr val="222222"/>
                </a:solidFill>
                <a:highlight>
                  <a:srgbClr val="FFFFFF"/>
                </a:highlight>
                <a:latin typeface="Calibri"/>
                <a:ea typeface="Calibri"/>
                <a:cs typeface="Calibri"/>
                <a:sym typeface="Calibri"/>
              </a:rPr>
              <a:t>and </a:t>
            </a:r>
            <a:r>
              <a:rPr b="1" lang="en" sz="1600">
                <a:solidFill>
                  <a:srgbClr val="222222"/>
                </a:solidFill>
                <a:highlight>
                  <a:srgbClr val="FFFFFF"/>
                </a:highlight>
                <a:latin typeface="Calibri"/>
                <a:ea typeface="Calibri"/>
                <a:cs typeface="Calibri"/>
                <a:sym typeface="Calibri"/>
              </a:rPr>
              <a:t>PUNCH</a:t>
            </a:r>
            <a:r>
              <a:rPr lang="en" sz="1600">
                <a:solidFill>
                  <a:srgbClr val="222222"/>
                </a:solidFill>
                <a:highlight>
                  <a:srgbClr val="FFFFFF"/>
                </a:highlight>
                <a:latin typeface="Calibri"/>
                <a:ea typeface="Calibri"/>
                <a:cs typeface="Calibri"/>
                <a:sym typeface="Calibri"/>
              </a:rPr>
              <a:t> can be used to detect changes in their fields of view (which could be) due to </a:t>
            </a:r>
            <a:r>
              <a:rPr i="1" lang="en" sz="1600" u="sng">
                <a:solidFill>
                  <a:srgbClr val="222222"/>
                </a:solidFill>
                <a:highlight>
                  <a:srgbClr val="FFFFFF"/>
                </a:highlight>
                <a:latin typeface="Calibri"/>
                <a:ea typeface="Calibri"/>
                <a:cs typeface="Calibri"/>
                <a:sym typeface="Calibri"/>
              </a:rPr>
              <a:t>solar storms</a:t>
            </a:r>
            <a:r>
              <a:rPr i="1" lang="en" sz="1600" u="sng">
                <a:solidFill>
                  <a:srgbClr val="222222"/>
                </a:solidFill>
                <a:highlight>
                  <a:srgbClr val="FFFFFF"/>
                </a:highlight>
                <a:latin typeface="Calibri"/>
                <a:ea typeface="Calibri"/>
                <a:cs typeface="Calibri"/>
                <a:sym typeface="Calibri"/>
              </a:rPr>
              <a:t>.</a:t>
            </a:r>
            <a:endParaRPr sz="1600">
              <a:solidFill>
                <a:srgbClr val="222222"/>
              </a:solidFill>
              <a:highlight>
                <a:srgbClr val="FFFFFF"/>
              </a:highlight>
              <a:latin typeface="Calibri"/>
              <a:ea typeface="Calibri"/>
              <a:cs typeface="Calibri"/>
              <a:sym typeface="Calibri"/>
            </a:endParaRPr>
          </a:p>
        </p:txBody>
      </p:sp>
      <p:grpSp>
        <p:nvGrpSpPr>
          <p:cNvPr id="110" name="Google Shape;110;p16"/>
          <p:cNvGrpSpPr/>
          <p:nvPr/>
        </p:nvGrpSpPr>
        <p:grpSpPr>
          <a:xfrm>
            <a:off x="219825" y="1960700"/>
            <a:ext cx="2139300" cy="3045987"/>
            <a:chOff x="248250" y="2064363"/>
            <a:chExt cx="2139300" cy="3045987"/>
          </a:xfrm>
        </p:grpSpPr>
        <p:pic>
          <p:nvPicPr>
            <p:cNvPr descr="A picture containing blur&#10;&#10;Description automatically generated" id="111" name="Google Shape;111;p16"/>
            <p:cNvPicPr preferRelativeResize="0"/>
            <p:nvPr/>
          </p:nvPicPr>
          <p:blipFill rotWithShape="1">
            <a:blip r:embed="rId6">
              <a:alphaModFix/>
            </a:blip>
            <a:srcRect b="0" l="0" r="0" t="12831"/>
            <a:stretch/>
          </p:blipFill>
          <p:spPr>
            <a:xfrm>
              <a:off x="248250" y="2064363"/>
              <a:ext cx="2139300" cy="2485512"/>
            </a:xfrm>
            <a:prstGeom prst="rect">
              <a:avLst/>
            </a:prstGeom>
            <a:noFill/>
            <a:ln>
              <a:noFill/>
            </a:ln>
          </p:spPr>
        </p:pic>
        <p:sp>
          <p:nvSpPr>
            <p:cNvPr id="112" name="Google Shape;112;p16"/>
            <p:cNvSpPr txBox="1"/>
            <p:nvPr/>
          </p:nvSpPr>
          <p:spPr>
            <a:xfrm>
              <a:off x="248250" y="4429050"/>
              <a:ext cx="2139300" cy="6813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4400"/>
                <a:buFont typeface="Calibri"/>
                <a:buNone/>
              </a:pPr>
              <a:r>
                <a:rPr b="1" lang="en" sz="2400">
                  <a:solidFill>
                    <a:schemeClr val="dk1"/>
                  </a:solidFill>
                  <a:latin typeface="Calibri"/>
                  <a:ea typeface="Calibri"/>
                  <a:cs typeface="Calibri"/>
                  <a:sym typeface="Calibri"/>
                </a:rPr>
                <a:t>PUNCH </a:t>
              </a:r>
              <a:endParaRPr b="1" sz="2400" strike="sngStrike">
                <a:solidFill>
                  <a:schemeClr val="dk1"/>
                </a:solidFill>
                <a:latin typeface="Calibri"/>
                <a:ea typeface="Calibri"/>
                <a:cs typeface="Calibri"/>
                <a:sym typeface="Calibri"/>
              </a:endParaRPr>
            </a:p>
          </p:txBody>
        </p:sp>
      </p:grpSp>
      <p:grpSp>
        <p:nvGrpSpPr>
          <p:cNvPr id="113" name="Google Shape;113;p16"/>
          <p:cNvGrpSpPr/>
          <p:nvPr/>
        </p:nvGrpSpPr>
        <p:grpSpPr>
          <a:xfrm>
            <a:off x="7628550" y="1960712"/>
            <a:ext cx="2139329" cy="2380303"/>
            <a:chOff x="7643025" y="2393197"/>
            <a:chExt cx="2139329" cy="2380303"/>
          </a:xfrm>
        </p:grpSpPr>
        <p:pic>
          <p:nvPicPr>
            <p:cNvPr id="114" name="Google Shape;114;p16"/>
            <p:cNvPicPr preferRelativeResize="0"/>
            <p:nvPr/>
          </p:nvPicPr>
          <p:blipFill rotWithShape="1">
            <a:blip r:embed="rId7">
              <a:alphaModFix/>
            </a:blip>
            <a:srcRect b="0" l="0" r="9148" t="0"/>
            <a:stretch/>
          </p:blipFill>
          <p:spPr>
            <a:xfrm>
              <a:off x="7643053" y="2393197"/>
              <a:ext cx="2139301" cy="1851392"/>
            </a:xfrm>
            <a:prstGeom prst="rect">
              <a:avLst/>
            </a:prstGeom>
            <a:noFill/>
            <a:ln>
              <a:noFill/>
            </a:ln>
          </p:spPr>
        </p:pic>
        <p:sp>
          <p:nvSpPr>
            <p:cNvPr id="115" name="Google Shape;115;p16"/>
            <p:cNvSpPr txBox="1"/>
            <p:nvPr/>
          </p:nvSpPr>
          <p:spPr>
            <a:xfrm>
              <a:off x="7643025" y="4092200"/>
              <a:ext cx="2139300" cy="6813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4400"/>
                <a:buFont typeface="Calibri"/>
                <a:buNone/>
              </a:pPr>
              <a:r>
                <a:rPr b="1" lang="en" sz="2400">
                  <a:solidFill>
                    <a:schemeClr val="dk1"/>
                  </a:solidFill>
                  <a:latin typeface="Calibri"/>
                  <a:ea typeface="Calibri"/>
                  <a:cs typeface="Calibri"/>
                  <a:sym typeface="Calibri"/>
                </a:rPr>
                <a:t>CATE 2024</a:t>
              </a:r>
              <a:endParaRPr b="1" sz="2400" strike="sngStrike">
                <a:solidFill>
                  <a:schemeClr val="dk1"/>
                </a:solidFill>
                <a:latin typeface="Calibri"/>
                <a:ea typeface="Calibri"/>
                <a:cs typeface="Calibri"/>
                <a:sym typeface="Calibri"/>
              </a:endParaRPr>
            </a:p>
          </p:txBody>
        </p:sp>
      </p:grpSp>
      <p:pic>
        <p:nvPicPr>
          <p:cNvPr id="116" name="Google Shape;116;p16"/>
          <p:cNvPicPr preferRelativeResize="0"/>
          <p:nvPr/>
        </p:nvPicPr>
        <p:blipFill>
          <a:blip r:embed="rId8">
            <a:alphaModFix/>
          </a:blip>
          <a:stretch>
            <a:fillRect/>
          </a:stretch>
        </p:blipFill>
        <p:spPr>
          <a:xfrm>
            <a:off x="8044488" y="4341025"/>
            <a:ext cx="1307450" cy="1307470"/>
          </a:xfrm>
          <a:prstGeom prst="rect">
            <a:avLst/>
          </a:prstGeom>
          <a:noFill/>
          <a:ln>
            <a:noFill/>
          </a:ln>
        </p:spPr>
      </p:pic>
      <p:pic>
        <p:nvPicPr>
          <p:cNvPr id="117" name="Google Shape;117;p16"/>
          <p:cNvPicPr preferRelativeResize="0"/>
          <p:nvPr/>
        </p:nvPicPr>
        <p:blipFill>
          <a:blip r:embed="rId9">
            <a:alphaModFix/>
          </a:blip>
          <a:stretch>
            <a:fillRect/>
          </a:stretch>
        </p:blipFill>
        <p:spPr>
          <a:xfrm>
            <a:off x="542850" y="4893125"/>
            <a:ext cx="1428750" cy="1428750"/>
          </a:xfrm>
          <a:prstGeom prst="rect">
            <a:avLst/>
          </a:prstGeom>
          <a:noFill/>
          <a:ln>
            <a:noFill/>
          </a:ln>
        </p:spPr>
      </p:pic>
      <p:sp>
        <p:nvSpPr>
          <p:cNvPr id="118" name="Google Shape;118;p16"/>
          <p:cNvSpPr txBox="1"/>
          <p:nvPr/>
        </p:nvSpPr>
        <p:spPr>
          <a:xfrm>
            <a:off x="7656975" y="4075600"/>
            <a:ext cx="2195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highlight>
                  <a:srgbClr val="FFFFFF"/>
                </a:highlight>
              </a:rPr>
              <a:t> </a:t>
            </a:r>
            <a:r>
              <a:rPr lang="en" sz="1100" u="sng">
                <a:solidFill>
                  <a:srgbClr val="1155CC"/>
                </a:solidFill>
                <a:highlight>
                  <a:srgbClr val="FFFFFF"/>
                </a:highlight>
                <a:hlinkClick r:id="rId10">
                  <a:extLst>
                    <a:ext uri="{A12FA001-AC4F-418D-AE19-62706E023703}">
                      <ahyp:hlinkClr val="tx"/>
                    </a:ext>
                  </a:extLst>
                </a:hlinkClick>
              </a:rPr>
              <a:t>eclipse.boulder.swri.edu</a:t>
            </a:r>
            <a:endParaRPr sz="1100"/>
          </a:p>
        </p:txBody>
      </p:sp>
      <p:sp>
        <p:nvSpPr>
          <p:cNvPr id="119" name="Google Shape;119;p16"/>
          <p:cNvSpPr txBox="1"/>
          <p:nvPr/>
        </p:nvSpPr>
        <p:spPr>
          <a:xfrm>
            <a:off x="270675" y="4729800"/>
            <a:ext cx="1973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hlink"/>
                </a:solidFill>
                <a:hlinkClick r:id="rId11"/>
              </a:rPr>
              <a:t>punch.space.swri.edu</a:t>
            </a:r>
            <a:r>
              <a:rPr lang="en" sz="1100"/>
              <a:t>  </a:t>
            </a:r>
            <a:endParaRPr/>
          </a:p>
        </p:txBody>
      </p:sp>
      <p:sp>
        <p:nvSpPr>
          <p:cNvPr id="120" name="Google Shape;120;p16"/>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12"/>
              </a:rPr>
              <a:t>punchoutreach@gmail.com</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13"/>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157575" y="6498950"/>
            <a:ext cx="1142600" cy="1142600"/>
          </a:xfrm>
          <a:prstGeom prst="rect">
            <a:avLst/>
          </a:prstGeom>
          <a:noFill/>
          <a:ln>
            <a:noFill/>
          </a:ln>
        </p:spPr>
      </p:pic>
      <p:pic>
        <p:nvPicPr>
          <p:cNvPr descr="Picture 10" id="126" name="Google Shape;126;p17"/>
          <p:cNvPicPr preferRelativeResize="0"/>
          <p:nvPr/>
        </p:nvPicPr>
        <p:blipFill rotWithShape="1">
          <a:blip r:embed="rId4">
            <a:alphaModFix/>
          </a:blip>
          <a:srcRect b="0" l="0" r="0" t="0"/>
          <a:stretch/>
        </p:blipFill>
        <p:spPr>
          <a:xfrm>
            <a:off x="169575" y="129150"/>
            <a:ext cx="1217100" cy="1596200"/>
          </a:xfrm>
          <a:prstGeom prst="rect">
            <a:avLst/>
          </a:prstGeom>
          <a:noFill/>
          <a:ln>
            <a:noFill/>
          </a:ln>
        </p:spPr>
      </p:pic>
      <p:sp>
        <p:nvSpPr>
          <p:cNvPr id="127" name="Google Shape;127;p17"/>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128" name="Google Shape;128;p17"/>
          <p:cNvSpPr txBox="1"/>
          <p:nvPr/>
        </p:nvSpPr>
        <p:spPr>
          <a:xfrm>
            <a:off x="1421700" y="-18950"/>
            <a:ext cx="7367400" cy="1142700"/>
          </a:xfrm>
          <a:prstGeom prst="rect">
            <a:avLst/>
          </a:prstGeom>
          <a:noFill/>
          <a:ln>
            <a:noFill/>
          </a:ln>
        </p:spPr>
        <p:txBody>
          <a:bodyPr anchorCtr="0" anchor="ctr" bIns="50775" lIns="101575" spcFirstLastPara="1" rIns="101575" wrap="square" tIns="50775">
            <a:normAutofit/>
          </a:bodyPr>
          <a:lstStyle/>
          <a:p>
            <a:pPr indent="0" lvl="0" marL="0" marR="0" rtl="0" algn="ctr">
              <a:lnSpc>
                <a:spcPct val="100000"/>
              </a:lnSpc>
              <a:spcBef>
                <a:spcPts val="0"/>
              </a:spcBef>
              <a:spcAft>
                <a:spcPts val="0"/>
              </a:spcAft>
              <a:buClr>
                <a:schemeClr val="dk1"/>
              </a:buClr>
              <a:buSzPts val="4070"/>
              <a:buFont typeface="Calibri"/>
              <a:buNone/>
            </a:pPr>
            <a:r>
              <a:rPr b="1" lang="en" sz="3000">
                <a:solidFill>
                  <a:schemeClr val="dk1"/>
                </a:solidFill>
                <a:latin typeface="Calibri"/>
                <a:ea typeface="Calibri"/>
                <a:cs typeface="Calibri"/>
                <a:sym typeface="Calibri"/>
              </a:rPr>
              <a:t>Observing Polarized Light in the Solar Corona</a:t>
            </a:r>
            <a:endParaRPr b="1"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4070"/>
              <a:buFont typeface="Calibri"/>
              <a:buNone/>
            </a:pPr>
            <a:r>
              <a:rPr b="1" lang="en" sz="2000">
                <a:solidFill>
                  <a:schemeClr val="dk1"/>
                </a:solidFill>
                <a:latin typeface="Calibri"/>
                <a:ea typeface="Calibri"/>
                <a:cs typeface="Calibri"/>
                <a:sym typeface="Calibri"/>
              </a:rPr>
              <a:t>A one-slide guide for </a:t>
            </a:r>
            <a:r>
              <a:rPr b="1" lang="en" sz="2000">
                <a:solidFill>
                  <a:schemeClr val="dk1"/>
                </a:solidFill>
                <a:latin typeface="Calibri"/>
                <a:ea typeface="Calibri"/>
                <a:cs typeface="Calibri"/>
                <a:sym typeface="Calibri"/>
              </a:rPr>
              <a:t>eclipse</a:t>
            </a:r>
            <a:r>
              <a:rPr b="1" lang="en" sz="2000">
                <a:solidFill>
                  <a:schemeClr val="dk1"/>
                </a:solidFill>
                <a:latin typeface="Calibri"/>
                <a:ea typeface="Calibri"/>
                <a:cs typeface="Calibri"/>
                <a:sym typeface="Calibri"/>
              </a:rPr>
              <a:t>-knowledgeable facilitators only</a:t>
            </a:r>
            <a:endParaRPr b="1" sz="2000">
              <a:solidFill>
                <a:schemeClr val="dk1"/>
              </a:solidFill>
              <a:latin typeface="Calibri"/>
              <a:ea typeface="Calibri"/>
              <a:cs typeface="Calibri"/>
              <a:sym typeface="Calibri"/>
            </a:endParaRPr>
          </a:p>
        </p:txBody>
      </p:sp>
      <p:sp>
        <p:nvSpPr>
          <p:cNvPr id="129" name="Google Shape;129;p17"/>
          <p:cNvSpPr txBox="1"/>
          <p:nvPr/>
        </p:nvSpPr>
        <p:spPr>
          <a:xfrm>
            <a:off x="1461788" y="1077850"/>
            <a:ext cx="7134900" cy="554100"/>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dk1"/>
                </a:solidFill>
                <a:latin typeface="Calibri"/>
                <a:ea typeface="Calibri"/>
                <a:cs typeface="Calibri"/>
                <a:sym typeface="Calibri"/>
              </a:rPr>
              <a:t>CAUTION! </a:t>
            </a:r>
            <a:r>
              <a:rPr b="1" lang="en" sz="2000">
                <a:solidFill>
                  <a:schemeClr val="dk1"/>
                </a:solidFill>
                <a:latin typeface="Calibri"/>
                <a:ea typeface="Calibri"/>
                <a:cs typeface="Calibri"/>
                <a:sym typeface="Calibri"/>
              </a:rPr>
              <a:t>Use of polarized glasses </a:t>
            </a:r>
            <a:r>
              <a:rPr b="1" lang="en" sz="2000">
                <a:solidFill>
                  <a:schemeClr val="dk1"/>
                </a:solidFill>
                <a:latin typeface="Calibri"/>
                <a:ea typeface="Calibri"/>
                <a:cs typeface="Calibri"/>
                <a:sym typeface="Calibri"/>
              </a:rPr>
              <a:t>is</a:t>
            </a:r>
            <a:r>
              <a:rPr b="1" lang="en" sz="2000">
                <a:solidFill>
                  <a:schemeClr val="dk1"/>
                </a:solidFill>
                <a:latin typeface="Calibri"/>
                <a:ea typeface="Calibri"/>
                <a:cs typeface="Calibri"/>
                <a:sym typeface="Calibri"/>
              </a:rPr>
              <a:t> safe </a:t>
            </a:r>
            <a:r>
              <a:rPr b="1" i="1" lang="en" sz="2000">
                <a:solidFill>
                  <a:schemeClr val="dk1"/>
                </a:solidFill>
                <a:latin typeface="Calibri"/>
                <a:ea typeface="Calibri"/>
                <a:cs typeface="Calibri"/>
                <a:sym typeface="Calibri"/>
              </a:rPr>
              <a:t>ONLY </a:t>
            </a:r>
            <a:r>
              <a:rPr b="1" lang="en" sz="2000">
                <a:solidFill>
                  <a:schemeClr val="dk1"/>
                </a:solidFill>
                <a:latin typeface="Calibri"/>
                <a:ea typeface="Calibri"/>
                <a:cs typeface="Calibri"/>
                <a:sym typeface="Calibri"/>
              </a:rPr>
              <a:t>during </a:t>
            </a:r>
            <a:r>
              <a:rPr b="1" lang="en" sz="2000" u="sng">
                <a:solidFill>
                  <a:schemeClr val="dk1"/>
                </a:solidFill>
                <a:latin typeface="Calibri"/>
                <a:ea typeface="Calibri"/>
                <a:cs typeface="Calibri"/>
                <a:sym typeface="Calibri"/>
              </a:rPr>
              <a:t>totality</a:t>
            </a:r>
            <a:r>
              <a:rPr b="1" lang="en" sz="2000">
                <a:solidFill>
                  <a:schemeClr val="dk1"/>
                </a:solidFill>
                <a:latin typeface="Calibri"/>
                <a:ea typeface="Calibri"/>
                <a:cs typeface="Calibri"/>
                <a:sym typeface="Calibri"/>
              </a:rPr>
              <a:t>.</a:t>
            </a:r>
            <a:endParaRPr sz="2000" strike="sngStrike">
              <a:solidFill>
                <a:schemeClr val="dk1"/>
              </a:solidFill>
              <a:latin typeface="Calibri"/>
              <a:ea typeface="Calibri"/>
              <a:cs typeface="Calibri"/>
              <a:sym typeface="Calibri"/>
            </a:endParaRPr>
          </a:p>
        </p:txBody>
      </p:sp>
      <p:sp>
        <p:nvSpPr>
          <p:cNvPr id="130" name="Google Shape;130;p17"/>
          <p:cNvSpPr txBox="1"/>
          <p:nvPr/>
        </p:nvSpPr>
        <p:spPr>
          <a:xfrm>
            <a:off x="12075" y="1656750"/>
            <a:ext cx="10058400" cy="1416000"/>
          </a:xfrm>
          <a:prstGeom prst="rect">
            <a:avLst/>
          </a:prstGeom>
          <a:noFill/>
          <a:ln>
            <a:noFill/>
          </a:ln>
        </p:spPr>
        <p:txBody>
          <a:bodyPr anchorCtr="0" anchor="t" bIns="91425" lIns="91425" spcFirstLastPara="1" rIns="91425" wrap="square" tIns="91425">
            <a:spAutoFit/>
          </a:bodyPr>
          <a:lstStyle/>
          <a:p>
            <a:pPr indent="-158750" lvl="0" marL="3429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During totality ONLY (</a:t>
            </a:r>
            <a:r>
              <a:rPr lang="en" sz="1600">
                <a:solidFill>
                  <a:schemeClr val="dk1"/>
                </a:solidFill>
                <a:latin typeface="Calibri"/>
                <a:ea typeface="Calibri"/>
                <a:cs typeface="Calibri"/>
                <a:sym typeface="Calibri"/>
              </a:rPr>
              <a:t>and at no other time</a:t>
            </a:r>
            <a:r>
              <a:rPr lang="en" sz="1600">
                <a:solidFill>
                  <a:schemeClr val="dk1"/>
                </a:solidFill>
                <a:latin typeface="Calibri"/>
                <a:ea typeface="Calibri"/>
                <a:cs typeface="Calibri"/>
                <a:sym typeface="Calibri"/>
              </a:rPr>
              <a:t>) invite observation of the solar corona through the polarized lenses.</a:t>
            </a:r>
            <a:endParaRPr sz="1600">
              <a:solidFill>
                <a:schemeClr val="dk1"/>
              </a:solidFill>
              <a:latin typeface="Calibri"/>
              <a:ea typeface="Calibri"/>
              <a:cs typeface="Calibri"/>
              <a:sym typeface="Calibri"/>
            </a:endParaRPr>
          </a:p>
          <a:p>
            <a:pPr indent="-158750" lvl="0" marL="342900" rtl="0" algn="l">
              <a:spcBef>
                <a:spcPts val="0"/>
              </a:spcBef>
              <a:spcAft>
                <a:spcPts val="0"/>
              </a:spcAft>
              <a:buClr>
                <a:schemeClr val="dk1"/>
              </a:buClr>
              <a:buSzPts val="1600"/>
              <a:buFont typeface="Calibri"/>
              <a:buChar char="☼"/>
            </a:pPr>
            <a:r>
              <a:rPr lang="en" sz="1600">
                <a:solidFill>
                  <a:srgbClr val="222222"/>
                </a:solidFill>
                <a:highlight>
                  <a:schemeClr val="lt1"/>
                </a:highlight>
                <a:latin typeface="Calibri"/>
                <a:ea typeface="Calibri"/>
                <a:cs typeface="Calibri"/>
                <a:sym typeface="Calibri"/>
              </a:rPr>
              <a:t>Use a digital timer or an eclipse-timer phone app to alert you just before the end of totality.**</a:t>
            </a:r>
            <a:endParaRPr sz="1600">
              <a:solidFill>
                <a:srgbClr val="222222"/>
              </a:solidFill>
              <a:highlight>
                <a:schemeClr val="lt1"/>
              </a:highlight>
              <a:latin typeface="Calibri"/>
              <a:ea typeface="Calibri"/>
              <a:cs typeface="Calibri"/>
              <a:sym typeface="Calibri"/>
            </a:endParaRPr>
          </a:p>
          <a:p>
            <a:pPr indent="-158750" lvl="0" marL="3429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Warn everyone in the group to stop observing before totality ends — </a:t>
            </a:r>
            <a:r>
              <a:rPr i="1" lang="en" sz="1600">
                <a:solidFill>
                  <a:schemeClr val="dk1"/>
                </a:solidFill>
                <a:latin typeface="Calibri"/>
                <a:ea typeface="Calibri"/>
                <a:cs typeface="Calibri"/>
                <a:sym typeface="Calibri"/>
              </a:rPr>
              <a:t>before </a:t>
            </a:r>
            <a:r>
              <a:rPr lang="en" sz="1600">
                <a:solidFill>
                  <a:schemeClr val="dk1"/>
                </a:solidFill>
                <a:latin typeface="Calibri"/>
                <a:ea typeface="Calibri"/>
                <a:cs typeface="Calibri"/>
                <a:sym typeface="Calibri"/>
              </a:rPr>
              <a:t>any light of the Sun’s disk re-appears.</a:t>
            </a:r>
            <a:endParaRPr sz="1600">
              <a:solidFill>
                <a:srgbClr val="222222"/>
              </a:solidFill>
              <a:highlight>
                <a:schemeClr val="lt1"/>
              </a:highlight>
              <a:latin typeface="Calibri"/>
              <a:ea typeface="Calibri"/>
              <a:cs typeface="Calibri"/>
              <a:sym typeface="Calibri"/>
            </a:endParaRPr>
          </a:p>
          <a:p>
            <a:pPr indent="-158750" lvl="0" marL="3429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To avoid confusion, do not loan polarized glasses until totality begins. Be sure to collect just </a:t>
            </a:r>
            <a:r>
              <a:rPr i="1" lang="en" sz="1600">
                <a:solidFill>
                  <a:schemeClr val="dk1"/>
                </a:solidFill>
                <a:latin typeface="Calibri"/>
                <a:ea typeface="Calibri"/>
                <a:cs typeface="Calibri"/>
                <a:sym typeface="Calibri"/>
              </a:rPr>
              <a:t>before </a:t>
            </a:r>
            <a:r>
              <a:rPr lang="en" sz="1600">
                <a:solidFill>
                  <a:schemeClr val="dk1"/>
                </a:solidFill>
                <a:latin typeface="Calibri"/>
                <a:ea typeface="Calibri"/>
                <a:cs typeface="Calibri"/>
                <a:sym typeface="Calibri"/>
              </a:rPr>
              <a:t>totality ends.</a:t>
            </a:r>
            <a:endParaRPr sz="1600">
              <a:solidFill>
                <a:schemeClr val="dk1"/>
              </a:solidFill>
              <a:latin typeface="Calibri"/>
              <a:ea typeface="Calibri"/>
              <a:cs typeface="Calibri"/>
              <a:sym typeface="Calibri"/>
            </a:endParaRPr>
          </a:p>
          <a:p>
            <a:pPr indent="-158750" lvl="0" marL="3429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Rotate the lenses clockwise 90</a:t>
            </a:r>
            <a:r>
              <a:rPr baseline="30000" lang="en" sz="1600">
                <a:solidFill>
                  <a:schemeClr val="dk1"/>
                </a:solidFill>
                <a:latin typeface="Calibri"/>
                <a:ea typeface="Calibri"/>
                <a:cs typeface="Calibri"/>
                <a:sym typeface="Calibri"/>
              </a:rPr>
              <a:t>○</a:t>
            </a:r>
            <a:r>
              <a:rPr lang="en" sz="1600">
                <a:solidFill>
                  <a:schemeClr val="dk1"/>
                </a:solidFill>
                <a:latin typeface="Calibri"/>
                <a:ea typeface="Calibri"/>
                <a:cs typeface="Calibri"/>
                <a:sym typeface="Calibri"/>
              </a:rPr>
              <a:t> and back to look for any changes in brightness and structure in the Sun’s corona. </a:t>
            </a:r>
            <a:endParaRPr sz="1600">
              <a:solidFill>
                <a:schemeClr val="dk1"/>
              </a:solidFill>
              <a:latin typeface="Calibri"/>
              <a:ea typeface="Calibri"/>
              <a:cs typeface="Calibri"/>
              <a:sym typeface="Calibri"/>
            </a:endParaRPr>
          </a:p>
        </p:txBody>
      </p:sp>
      <p:pic>
        <p:nvPicPr>
          <p:cNvPr id="131" name="Google Shape;131;p17"/>
          <p:cNvPicPr preferRelativeResize="0"/>
          <p:nvPr/>
        </p:nvPicPr>
        <p:blipFill rotWithShape="1">
          <a:blip r:embed="rId6">
            <a:alphaModFix/>
          </a:blip>
          <a:srcRect b="0" l="0" r="52196" t="0"/>
          <a:stretch/>
        </p:blipFill>
        <p:spPr>
          <a:xfrm>
            <a:off x="420931" y="3571758"/>
            <a:ext cx="1572949" cy="1202700"/>
          </a:xfrm>
          <a:prstGeom prst="rect">
            <a:avLst/>
          </a:prstGeom>
          <a:noFill/>
          <a:ln>
            <a:noFill/>
          </a:ln>
        </p:spPr>
      </p:pic>
      <p:pic>
        <p:nvPicPr>
          <p:cNvPr id="132" name="Google Shape;132;p17"/>
          <p:cNvPicPr preferRelativeResize="0"/>
          <p:nvPr/>
        </p:nvPicPr>
        <p:blipFill rotWithShape="1">
          <a:blip r:embed="rId6">
            <a:alphaModFix/>
          </a:blip>
          <a:srcRect b="0" l="46862" r="0" t="0"/>
          <a:stretch/>
        </p:blipFill>
        <p:spPr>
          <a:xfrm>
            <a:off x="2156950" y="3571758"/>
            <a:ext cx="1748424" cy="1202700"/>
          </a:xfrm>
          <a:prstGeom prst="rect">
            <a:avLst/>
          </a:prstGeom>
          <a:noFill/>
          <a:ln>
            <a:noFill/>
          </a:ln>
        </p:spPr>
      </p:pic>
      <p:pic>
        <p:nvPicPr>
          <p:cNvPr id="133" name="Google Shape;133;p17"/>
          <p:cNvPicPr preferRelativeResize="0"/>
          <p:nvPr/>
        </p:nvPicPr>
        <p:blipFill rotWithShape="1">
          <a:blip r:embed="rId6">
            <a:alphaModFix/>
          </a:blip>
          <a:srcRect b="0" l="0" r="52196" t="0"/>
          <a:stretch/>
        </p:blipFill>
        <p:spPr>
          <a:xfrm>
            <a:off x="8115581" y="3571758"/>
            <a:ext cx="1572949" cy="1202700"/>
          </a:xfrm>
          <a:prstGeom prst="rect">
            <a:avLst/>
          </a:prstGeom>
          <a:noFill/>
          <a:ln>
            <a:noFill/>
          </a:ln>
        </p:spPr>
      </p:pic>
      <p:pic>
        <p:nvPicPr>
          <p:cNvPr id="134" name="Google Shape;134;p17"/>
          <p:cNvPicPr preferRelativeResize="0"/>
          <p:nvPr/>
        </p:nvPicPr>
        <p:blipFill rotWithShape="1">
          <a:blip r:embed="rId6">
            <a:alphaModFix/>
          </a:blip>
          <a:srcRect b="0" l="46862" r="0" t="0"/>
          <a:stretch/>
        </p:blipFill>
        <p:spPr>
          <a:xfrm>
            <a:off x="6091150" y="3571758"/>
            <a:ext cx="1748424" cy="1202700"/>
          </a:xfrm>
          <a:prstGeom prst="rect">
            <a:avLst/>
          </a:prstGeom>
          <a:noFill/>
          <a:ln>
            <a:noFill/>
          </a:ln>
        </p:spPr>
      </p:pic>
      <p:grpSp>
        <p:nvGrpSpPr>
          <p:cNvPr id="135" name="Google Shape;135;p17"/>
          <p:cNvGrpSpPr/>
          <p:nvPr/>
        </p:nvGrpSpPr>
        <p:grpSpPr>
          <a:xfrm>
            <a:off x="116888" y="3468025"/>
            <a:ext cx="9824625" cy="3544550"/>
            <a:chOff x="116888" y="3468025"/>
            <a:chExt cx="9824625" cy="3544550"/>
          </a:xfrm>
        </p:grpSpPr>
        <p:sp>
          <p:nvSpPr>
            <p:cNvPr id="136" name="Google Shape;136;p17"/>
            <p:cNvSpPr txBox="1"/>
            <p:nvPr/>
          </p:nvSpPr>
          <p:spPr>
            <a:xfrm>
              <a:off x="4278500" y="6412275"/>
              <a:ext cx="1634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chemeClr val="dk1"/>
                  </a:solidFill>
                  <a:latin typeface="Calibri"/>
                  <a:ea typeface="Calibri"/>
                  <a:cs typeface="Calibri"/>
                  <a:sym typeface="Calibri"/>
                </a:rPr>
                <a:t>  Totality</a:t>
              </a:r>
              <a:endParaRPr b="1" sz="2500"/>
            </a:p>
          </p:txBody>
        </p:sp>
        <p:pic>
          <p:nvPicPr>
            <p:cNvPr id="137" name="Google Shape;137;p17"/>
            <p:cNvPicPr preferRelativeResize="0"/>
            <p:nvPr/>
          </p:nvPicPr>
          <p:blipFill rotWithShape="1">
            <a:blip r:embed="rId7">
              <a:alphaModFix/>
            </a:blip>
            <a:srcRect b="13402" l="1405" r="2348" t="13402"/>
            <a:stretch/>
          </p:blipFill>
          <p:spPr>
            <a:xfrm>
              <a:off x="116888" y="5179050"/>
              <a:ext cx="9824625" cy="1275325"/>
            </a:xfrm>
            <a:prstGeom prst="rect">
              <a:avLst/>
            </a:prstGeom>
            <a:noFill/>
            <a:ln>
              <a:noFill/>
            </a:ln>
          </p:spPr>
        </p:pic>
        <p:cxnSp>
          <p:nvCxnSpPr>
            <p:cNvPr id="138" name="Google Shape;138;p17"/>
            <p:cNvCxnSpPr/>
            <p:nvPr/>
          </p:nvCxnSpPr>
          <p:spPr>
            <a:xfrm>
              <a:off x="4237825" y="3468025"/>
              <a:ext cx="0" cy="3414600"/>
            </a:xfrm>
            <a:prstGeom prst="straightConnector1">
              <a:avLst/>
            </a:prstGeom>
            <a:noFill/>
            <a:ln cap="flat" cmpd="sng" w="38100">
              <a:solidFill>
                <a:srgbClr val="FF9900"/>
              </a:solidFill>
              <a:prstDash val="solid"/>
              <a:round/>
              <a:headEnd len="med" w="med" type="none"/>
              <a:tailEnd len="med" w="med" type="none"/>
            </a:ln>
          </p:spPr>
        </p:cxnSp>
        <p:cxnSp>
          <p:nvCxnSpPr>
            <p:cNvPr id="139" name="Google Shape;139;p17"/>
            <p:cNvCxnSpPr/>
            <p:nvPr/>
          </p:nvCxnSpPr>
          <p:spPr>
            <a:xfrm>
              <a:off x="5872475" y="3468025"/>
              <a:ext cx="0" cy="3414600"/>
            </a:xfrm>
            <a:prstGeom prst="straightConnector1">
              <a:avLst/>
            </a:prstGeom>
            <a:noFill/>
            <a:ln cap="flat" cmpd="sng" w="38100">
              <a:solidFill>
                <a:srgbClr val="FF9900"/>
              </a:solidFill>
              <a:prstDash val="solid"/>
              <a:round/>
              <a:headEnd len="med" w="med" type="none"/>
              <a:tailEnd len="med" w="med" type="none"/>
            </a:ln>
          </p:spPr>
        </p:cxnSp>
        <p:pic>
          <p:nvPicPr>
            <p:cNvPr id="140" name="Google Shape;140;p17"/>
            <p:cNvPicPr preferRelativeResize="0"/>
            <p:nvPr/>
          </p:nvPicPr>
          <p:blipFill rotWithShape="1">
            <a:blip r:embed="rId8">
              <a:alphaModFix/>
            </a:blip>
            <a:srcRect b="8280" l="24561" r="18529" t="10616"/>
            <a:stretch/>
          </p:blipFill>
          <p:spPr>
            <a:xfrm>
              <a:off x="4308075" y="3510600"/>
              <a:ext cx="1493350" cy="1596200"/>
            </a:xfrm>
            <a:prstGeom prst="rect">
              <a:avLst/>
            </a:prstGeom>
            <a:noFill/>
            <a:ln>
              <a:noFill/>
            </a:ln>
          </p:spPr>
        </p:pic>
      </p:grpSp>
      <p:sp>
        <p:nvSpPr>
          <p:cNvPr id="141" name="Google Shape;141;p17"/>
          <p:cNvSpPr txBox="1"/>
          <p:nvPr/>
        </p:nvSpPr>
        <p:spPr>
          <a:xfrm>
            <a:off x="1397750" y="2966600"/>
            <a:ext cx="7367400" cy="522000"/>
          </a:xfrm>
          <a:prstGeom prst="rect">
            <a:avLst/>
          </a:prstGeom>
          <a:noFill/>
          <a:ln>
            <a:noFill/>
          </a:ln>
        </p:spPr>
        <p:txBody>
          <a:bodyPr anchorCtr="0" anchor="ctr" bIns="50775" lIns="101575" spcFirstLastPara="1" rIns="101575" wrap="square" tIns="50775">
            <a:normAutofit/>
          </a:bodyPr>
          <a:lstStyle/>
          <a:p>
            <a:pPr indent="0" lvl="0" marL="0" marR="0" rtl="0" algn="ctr">
              <a:lnSpc>
                <a:spcPct val="80000"/>
              </a:lnSpc>
              <a:spcBef>
                <a:spcPts val="0"/>
              </a:spcBef>
              <a:spcAft>
                <a:spcPts val="0"/>
              </a:spcAft>
              <a:buClr>
                <a:schemeClr val="dk1"/>
              </a:buClr>
              <a:buSzPts val="4070"/>
              <a:buFont typeface="Calibri"/>
              <a:buNone/>
            </a:pPr>
            <a:r>
              <a:rPr b="1" lang="en" sz="2600">
                <a:solidFill>
                  <a:schemeClr val="dk1"/>
                </a:solidFill>
                <a:latin typeface="Calibri"/>
                <a:ea typeface="Calibri"/>
                <a:cs typeface="Calibri"/>
                <a:sym typeface="Calibri"/>
              </a:rPr>
              <a:t>What’s safe to wear during the eclipse</a:t>
            </a:r>
            <a:endParaRPr b="1" sz="2600">
              <a:solidFill>
                <a:schemeClr val="dk1"/>
              </a:solidFill>
              <a:latin typeface="Calibri"/>
              <a:ea typeface="Calibri"/>
              <a:cs typeface="Calibri"/>
              <a:sym typeface="Calibri"/>
            </a:endParaRPr>
          </a:p>
        </p:txBody>
      </p:sp>
      <p:sp>
        <p:nvSpPr>
          <p:cNvPr id="142" name="Google Shape;142;p17"/>
          <p:cNvSpPr txBox="1"/>
          <p:nvPr/>
        </p:nvSpPr>
        <p:spPr>
          <a:xfrm>
            <a:off x="6296450" y="4744700"/>
            <a:ext cx="2923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Calibri"/>
                <a:ea typeface="Calibri"/>
                <a:cs typeface="Calibri"/>
                <a:sym typeface="Calibri"/>
              </a:rPr>
              <a:t>  Partial Eclipse Phases</a:t>
            </a:r>
            <a:endParaRPr b="1" sz="2000">
              <a:latin typeface="Calibri"/>
              <a:ea typeface="Calibri"/>
              <a:cs typeface="Calibri"/>
              <a:sym typeface="Calibri"/>
            </a:endParaRPr>
          </a:p>
        </p:txBody>
      </p:sp>
      <p:sp>
        <p:nvSpPr>
          <p:cNvPr id="143" name="Google Shape;143;p17"/>
          <p:cNvSpPr txBox="1"/>
          <p:nvPr/>
        </p:nvSpPr>
        <p:spPr>
          <a:xfrm>
            <a:off x="966275" y="4747475"/>
            <a:ext cx="2586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Calibri"/>
                <a:ea typeface="Calibri"/>
                <a:cs typeface="Calibri"/>
                <a:sym typeface="Calibri"/>
              </a:rPr>
              <a:t>  Partial Eclipse Phases</a:t>
            </a:r>
            <a:endParaRPr b="1" sz="2000">
              <a:latin typeface="Calibri"/>
              <a:ea typeface="Calibri"/>
              <a:cs typeface="Calibri"/>
              <a:sym typeface="Calibri"/>
            </a:endParaRPr>
          </a:p>
        </p:txBody>
      </p:sp>
      <p:sp>
        <p:nvSpPr>
          <p:cNvPr id="144" name="Google Shape;144;p17"/>
          <p:cNvSpPr txBox="1"/>
          <p:nvPr/>
        </p:nvSpPr>
        <p:spPr>
          <a:xfrm>
            <a:off x="9371821" y="71721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145" name="Google Shape;145;p17"/>
          <p:cNvSpPr txBox="1"/>
          <p:nvPr/>
        </p:nvSpPr>
        <p:spPr>
          <a:xfrm>
            <a:off x="1529850" y="6909250"/>
            <a:ext cx="684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22222"/>
                </a:solidFill>
                <a:highlight>
                  <a:schemeClr val="lt1"/>
                </a:highlight>
                <a:latin typeface="Calibri"/>
                <a:ea typeface="Calibri"/>
                <a:cs typeface="Calibri"/>
                <a:sym typeface="Calibri"/>
              </a:rPr>
              <a:t>** </a:t>
            </a:r>
            <a:r>
              <a:rPr i="1" lang="en">
                <a:solidFill>
                  <a:srgbClr val="222222"/>
                </a:solidFill>
                <a:highlight>
                  <a:schemeClr val="lt1"/>
                </a:highlight>
                <a:latin typeface="Calibri"/>
                <a:ea typeface="Calibri"/>
                <a:cs typeface="Calibri"/>
                <a:sym typeface="Calibri"/>
              </a:rPr>
              <a:t>Solar Eclipse Timer</a:t>
            </a:r>
            <a:r>
              <a:rPr lang="en">
                <a:solidFill>
                  <a:srgbClr val="222222"/>
                </a:solidFill>
                <a:highlight>
                  <a:schemeClr val="lt1"/>
                </a:highlight>
                <a:latin typeface="Calibri"/>
                <a:ea typeface="Calibri"/>
                <a:cs typeface="Calibri"/>
                <a:sym typeface="Calibri"/>
              </a:rPr>
              <a:t>, by Foxwood Astronomy is available for both iP</a:t>
            </a:r>
            <a:r>
              <a:rPr lang="en">
                <a:solidFill>
                  <a:srgbClr val="222222"/>
                </a:solidFill>
                <a:highlight>
                  <a:schemeClr val="lt1"/>
                </a:highlight>
                <a:latin typeface="Calibri"/>
                <a:ea typeface="Calibri"/>
                <a:cs typeface="Calibri"/>
                <a:sym typeface="Calibri"/>
              </a:rPr>
              <a:t>hone</a:t>
            </a:r>
            <a:r>
              <a:rPr lang="en">
                <a:solidFill>
                  <a:srgbClr val="222222"/>
                </a:solidFill>
                <a:highlight>
                  <a:schemeClr val="lt1"/>
                </a:highlight>
                <a:latin typeface="Calibri"/>
                <a:ea typeface="Calibri"/>
                <a:cs typeface="Calibri"/>
                <a:sym typeface="Calibri"/>
              </a:rPr>
              <a:t> and Android </a:t>
            </a:r>
            <a:r>
              <a:rPr lang="en" sz="1300">
                <a:solidFill>
                  <a:srgbClr val="222222"/>
                </a:solidFill>
                <a:highlight>
                  <a:schemeClr val="lt1"/>
                </a:highlight>
                <a:latin typeface="Calibri"/>
                <a:ea typeface="Calibri"/>
                <a:cs typeface="Calibri"/>
                <a:sym typeface="Calibri"/>
              </a:rPr>
              <a:t> </a:t>
            </a:r>
            <a:endParaRPr sz="1300">
              <a:solidFill>
                <a:srgbClr val="222222"/>
              </a:solidFill>
              <a:highlight>
                <a:schemeClr val="lt1"/>
              </a:highlight>
              <a:latin typeface="Calibri"/>
              <a:ea typeface="Calibri"/>
              <a:cs typeface="Calibri"/>
              <a:sym typeface="Calibri"/>
            </a:endParaRPr>
          </a:p>
        </p:txBody>
      </p:sp>
      <p:sp>
        <p:nvSpPr>
          <p:cNvPr id="146" name="Google Shape;146;p17"/>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9"/>
              </a:rPr>
              <a:t>punchoutreach@gmail.com</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10"/>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18"/>
          <p:cNvSpPr txBox="1"/>
          <p:nvPr/>
        </p:nvSpPr>
        <p:spPr>
          <a:xfrm>
            <a:off x="9284396" y="7099255"/>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152" name="Google Shape;152;p18"/>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pic>
        <p:nvPicPr>
          <p:cNvPr id="153" name="Google Shape;153;p18"/>
          <p:cNvPicPr preferRelativeResize="0"/>
          <p:nvPr/>
        </p:nvPicPr>
        <p:blipFill>
          <a:blip r:embed="rId3">
            <a:alphaModFix/>
          </a:blip>
          <a:stretch>
            <a:fillRect/>
          </a:stretch>
        </p:blipFill>
        <p:spPr>
          <a:xfrm>
            <a:off x="157575" y="6498950"/>
            <a:ext cx="1142600" cy="1142600"/>
          </a:xfrm>
          <a:prstGeom prst="rect">
            <a:avLst/>
          </a:prstGeom>
          <a:noFill/>
          <a:ln>
            <a:noFill/>
          </a:ln>
        </p:spPr>
      </p:pic>
      <p:pic>
        <p:nvPicPr>
          <p:cNvPr descr="Picture 10" id="154" name="Google Shape;154;p18"/>
          <p:cNvPicPr preferRelativeResize="0"/>
          <p:nvPr/>
        </p:nvPicPr>
        <p:blipFill rotWithShape="1">
          <a:blip r:embed="rId4">
            <a:alphaModFix/>
          </a:blip>
          <a:srcRect b="0" l="0" r="0" t="0"/>
          <a:stretch/>
        </p:blipFill>
        <p:spPr>
          <a:xfrm>
            <a:off x="169575" y="129150"/>
            <a:ext cx="1217100" cy="1596200"/>
          </a:xfrm>
          <a:prstGeom prst="rect">
            <a:avLst/>
          </a:prstGeom>
          <a:noFill/>
          <a:ln>
            <a:noFill/>
          </a:ln>
        </p:spPr>
      </p:pic>
      <p:sp>
        <p:nvSpPr>
          <p:cNvPr id="155" name="Google Shape;155;p18"/>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156" name="Google Shape;156;p18"/>
          <p:cNvSpPr txBox="1"/>
          <p:nvPr/>
        </p:nvSpPr>
        <p:spPr>
          <a:xfrm>
            <a:off x="1459838" y="234250"/>
            <a:ext cx="7138800" cy="11427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2750"/>
              <a:buFont typeface="Calibri"/>
              <a:buNone/>
            </a:pPr>
            <a:r>
              <a:rPr b="1" lang="en" sz="2600">
                <a:solidFill>
                  <a:schemeClr val="dk1"/>
                </a:solidFill>
                <a:latin typeface="Calibri"/>
                <a:ea typeface="Calibri"/>
                <a:cs typeface="Calibri"/>
                <a:sym typeface="Calibri"/>
              </a:rPr>
              <a:t>A GIF animation of how the corona may appear </a:t>
            </a:r>
            <a:endParaRPr b="1" sz="26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750"/>
              <a:buFont typeface="Calibri"/>
              <a:buNone/>
            </a:pPr>
            <a:r>
              <a:rPr b="1" lang="en" sz="2600">
                <a:solidFill>
                  <a:schemeClr val="dk1"/>
                </a:solidFill>
                <a:latin typeface="Calibri"/>
                <a:ea typeface="Calibri"/>
                <a:cs typeface="Calibri"/>
                <a:sym typeface="Calibri"/>
              </a:rPr>
              <a:t>to change when rotating polarized glasses by 90</a:t>
            </a:r>
            <a:r>
              <a:rPr b="1" baseline="30000" lang="en" sz="3000">
                <a:solidFill>
                  <a:schemeClr val="dk1"/>
                </a:solidFill>
                <a:latin typeface="Calibri"/>
                <a:ea typeface="Calibri"/>
                <a:cs typeface="Calibri"/>
                <a:sym typeface="Calibri"/>
              </a:rPr>
              <a:t>◦</a:t>
            </a:r>
            <a:r>
              <a:rPr b="1" lang="en" sz="2600">
                <a:solidFill>
                  <a:schemeClr val="dk1"/>
                </a:solidFill>
                <a:latin typeface="Calibri"/>
                <a:ea typeface="Calibri"/>
                <a:cs typeface="Calibri"/>
                <a:sym typeface="Calibri"/>
              </a:rPr>
              <a:t> </a:t>
            </a:r>
            <a:endParaRPr b="1" sz="2600">
              <a:solidFill>
                <a:schemeClr val="dk1"/>
              </a:solidFill>
              <a:latin typeface="Calibri"/>
              <a:ea typeface="Calibri"/>
              <a:cs typeface="Calibri"/>
              <a:sym typeface="Calibri"/>
            </a:endParaRPr>
          </a:p>
        </p:txBody>
      </p:sp>
      <p:pic>
        <p:nvPicPr>
          <p:cNvPr id="157" name="Google Shape;157;p18"/>
          <p:cNvPicPr preferRelativeResize="0"/>
          <p:nvPr/>
        </p:nvPicPr>
        <p:blipFill>
          <a:blip r:embed="rId6">
            <a:alphaModFix/>
          </a:blip>
          <a:stretch>
            <a:fillRect/>
          </a:stretch>
        </p:blipFill>
        <p:spPr>
          <a:xfrm flipH="1" rot="10800000">
            <a:off x="1459850" y="1536382"/>
            <a:ext cx="7420698" cy="5435081"/>
          </a:xfrm>
          <a:prstGeom prst="rect">
            <a:avLst/>
          </a:prstGeom>
          <a:noFill/>
          <a:ln>
            <a:noFill/>
          </a:ln>
        </p:spPr>
      </p:pic>
      <p:sp>
        <p:nvSpPr>
          <p:cNvPr id="158" name="Google Shape;158;p18"/>
          <p:cNvSpPr txBox="1"/>
          <p:nvPr/>
        </p:nvSpPr>
        <p:spPr>
          <a:xfrm>
            <a:off x="1584600" y="6370100"/>
            <a:ext cx="7323600" cy="474300"/>
          </a:xfrm>
          <a:prstGeom prst="rect">
            <a:avLst/>
          </a:prstGeom>
          <a:noFill/>
          <a:ln>
            <a:noFill/>
          </a:ln>
        </p:spPr>
        <p:txBody>
          <a:bodyPr anchorCtr="0" anchor="t" bIns="94175" lIns="94175" spcFirstLastPara="1" rIns="94175" wrap="square" tIns="94175">
            <a:noAutofit/>
          </a:bodyPr>
          <a:lstStyle/>
          <a:p>
            <a:pPr indent="0" lvl="0" marL="0" marR="0" rtl="0" algn="ctr">
              <a:lnSpc>
                <a:spcPct val="90000"/>
              </a:lnSpc>
              <a:spcBef>
                <a:spcPts val="0"/>
              </a:spcBef>
              <a:spcAft>
                <a:spcPts val="0"/>
              </a:spcAft>
              <a:buClr>
                <a:srgbClr val="0C0910"/>
              </a:buClr>
              <a:buSzPts val="1854"/>
              <a:buFont typeface="Calibri"/>
              <a:buNone/>
            </a:pPr>
            <a:r>
              <a:rPr lang="en" sz="1800">
                <a:solidFill>
                  <a:schemeClr val="lt1"/>
                </a:solidFill>
                <a:latin typeface="Calibri"/>
                <a:ea typeface="Calibri"/>
                <a:cs typeface="Calibri"/>
                <a:sym typeface="Calibri"/>
              </a:rPr>
              <a:t>GIF animation provided by Dan Seaton and the CATE 2024 team</a:t>
            </a:r>
            <a:endParaRPr i="1" sz="1800" u="none" cap="none" strike="noStrike">
              <a:solidFill>
                <a:schemeClr val="lt1"/>
              </a:solidFill>
              <a:latin typeface="Calibri"/>
              <a:ea typeface="Calibri"/>
              <a:cs typeface="Calibri"/>
              <a:sym typeface="Calibri"/>
            </a:endParaRPr>
          </a:p>
        </p:txBody>
      </p:sp>
      <p:sp>
        <p:nvSpPr>
          <p:cNvPr id="159" name="Google Shape;159;p18"/>
          <p:cNvSpPr txBox="1"/>
          <p:nvPr/>
        </p:nvSpPr>
        <p:spPr>
          <a:xfrm>
            <a:off x="6324000" y="6617475"/>
            <a:ext cx="2195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rPr>
              <a:t> </a:t>
            </a:r>
            <a:r>
              <a:rPr lang="en" sz="1100" u="sng">
                <a:solidFill>
                  <a:schemeClr val="lt1"/>
                </a:solidFill>
                <a:hlinkClick r:id="rId7">
                  <a:extLst>
                    <a:ext uri="{A12FA001-AC4F-418D-AE19-62706E023703}">
                      <ahyp:hlinkClr val="tx"/>
                    </a:ext>
                  </a:extLst>
                </a:hlinkClick>
              </a:rPr>
              <a:t>eclipse.boulder.swri.edu</a:t>
            </a:r>
            <a:endParaRPr sz="1100">
              <a:solidFill>
                <a:schemeClr val="lt1"/>
              </a:solidFill>
            </a:endParaRPr>
          </a:p>
        </p:txBody>
      </p:sp>
      <p:sp>
        <p:nvSpPr>
          <p:cNvPr id="160" name="Google Shape;160;p18"/>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8"/>
              </a:rPr>
              <a:t>punchoutreach@gmail.com</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9"/>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9"/>
          <p:cNvPicPr preferRelativeResize="0"/>
          <p:nvPr/>
        </p:nvPicPr>
        <p:blipFill rotWithShape="1">
          <a:blip r:embed="rId3">
            <a:alphaModFix/>
          </a:blip>
          <a:srcRect b="42560" l="41336" r="17780" t="33629"/>
          <a:stretch/>
        </p:blipFill>
        <p:spPr>
          <a:xfrm>
            <a:off x="157575" y="2555200"/>
            <a:ext cx="4426326" cy="3867648"/>
          </a:xfrm>
          <a:prstGeom prst="rect">
            <a:avLst/>
          </a:prstGeom>
          <a:noFill/>
          <a:ln>
            <a:noFill/>
          </a:ln>
        </p:spPr>
      </p:pic>
      <p:sp>
        <p:nvSpPr>
          <p:cNvPr id="166" name="Google Shape;166;p19"/>
          <p:cNvSpPr txBox="1"/>
          <p:nvPr/>
        </p:nvSpPr>
        <p:spPr>
          <a:xfrm>
            <a:off x="9371821" y="72483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pic>
        <p:nvPicPr>
          <p:cNvPr id="167" name="Google Shape;167;p19"/>
          <p:cNvPicPr preferRelativeResize="0"/>
          <p:nvPr/>
        </p:nvPicPr>
        <p:blipFill>
          <a:blip r:embed="rId4">
            <a:alphaModFix/>
          </a:blip>
          <a:stretch>
            <a:fillRect/>
          </a:stretch>
        </p:blipFill>
        <p:spPr>
          <a:xfrm>
            <a:off x="157575" y="6498950"/>
            <a:ext cx="1142600" cy="1142600"/>
          </a:xfrm>
          <a:prstGeom prst="rect">
            <a:avLst/>
          </a:prstGeom>
          <a:noFill/>
          <a:ln>
            <a:noFill/>
          </a:ln>
        </p:spPr>
      </p:pic>
      <p:pic>
        <p:nvPicPr>
          <p:cNvPr descr="Picture 10" id="168" name="Google Shape;168;p19"/>
          <p:cNvPicPr preferRelativeResize="0"/>
          <p:nvPr/>
        </p:nvPicPr>
        <p:blipFill rotWithShape="1">
          <a:blip r:embed="rId5">
            <a:alphaModFix/>
          </a:blip>
          <a:srcRect b="0" l="0" r="0" t="0"/>
          <a:stretch/>
        </p:blipFill>
        <p:spPr>
          <a:xfrm>
            <a:off x="169575" y="129150"/>
            <a:ext cx="1217100" cy="1596200"/>
          </a:xfrm>
          <a:prstGeom prst="rect">
            <a:avLst/>
          </a:prstGeom>
          <a:noFill/>
          <a:ln>
            <a:noFill/>
          </a:ln>
        </p:spPr>
      </p:pic>
      <p:sp>
        <p:nvSpPr>
          <p:cNvPr id="169" name="Google Shape;169;p19"/>
          <p:cNvSpPr/>
          <p:nvPr/>
        </p:nvSpPr>
        <p:spPr>
          <a:xfrm>
            <a:off x="8671795" y="255844"/>
            <a:ext cx="1217100" cy="1202700"/>
          </a:xfrm>
          <a:prstGeom prst="ellipse">
            <a:avLst/>
          </a:prstGeom>
          <a:blipFill rotWithShape="1">
            <a:blip r:embed="rId6">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170" name="Google Shape;170;p19"/>
          <p:cNvSpPr txBox="1"/>
          <p:nvPr/>
        </p:nvSpPr>
        <p:spPr>
          <a:xfrm>
            <a:off x="906775" y="447047"/>
            <a:ext cx="8549700" cy="11427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4400"/>
              <a:buFont typeface="Calibri"/>
              <a:buNone/>
            </a:pPr>
            <a:r>
              <a:rPr b="1" lang="en" sz="3000">
                <a:solidFill>
                  <a:schemeClr val="dk1"/>
                </a:solidFill>
                <a:latin typeface="Calibri"/>
                <a:ea typeface="Calibri"/>
                <a:cs typeface="Calibri"/>
                <a:sym typeface="Calibri"/>
              </a:rPr>
              <a:t>For Your EYE Safety</a:t>
            </a:r>
            <a:endParaRPr b="1" sz="30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4400"/>
              <a:buFont typeface="Calibri"/>
              <a:buNone/>
            </a:pPr>
            <a:r>
              <a:rPr b="1" lang="en" sz="3000">
                <a:solidFill>
                  <a:schemeClr val="dk1"/>
                </a:solidFill>
                <a:latin typeface="Calibri"/>
                <a:ea typeface="Calibri"/>
                <a:cs typeface="Calibri"/>
                <a:sym typeface="Calibri"/>
              </a:rPr>
              <a:t>Know Which Glasses to Wear When</a:t>
            </a:r>
            <a:endParaRPr b="1" sz="3000" strike="sngStrike">
              <a:solidFill>
                <a:schemeClr val="dk1"/>
              </a:solidFill>
              <a:latin typeface="Calibri"/>
              <a:ea typeface="Calibri"/>
              <a:cs typeface="Calibri"/>
              <a:sym typeface="Calibri"/>
            </a:endParaRPr>
          </a:p>
        </p:txBody>
      </p:sp>
      <p:pic>
        <p:nvPicPr>
          <p:cNvPr id="171" name="Google Shape;171;p19"/>
          <p:cNvPicPr preferRelativeResize="0"/>
          <p:nvPr/>
        </p:nvPicPr>
        <p:blipFill rotWithShape="1">
          <a:blip r:embed="rId7">
            <a:alphaModFix/>
          </a:blip>
          <a:srcRect b="40003" l="25890" r="41513" t="21273"/>
          <a:stretch/>
        </p:blipFill>
        <p:spPr>
          <a:xfrm>
            <a:off x="4709825" y="2567737"/>
            <a:ext cx="5204849" cy="3867650"/>
          </a:xfrm>
          <a:prstGeom prst="rect">
            <a:avLst/>
          </a:prstGeom>
          <a:noFill/>
          <a:ln>
            <a:noFill/>
          </a:ln>
        </p:spPr>
      </p:pic>
      <p:sp>
        <p:nvSpPr>
          <p:cNvPr id="172" name="Google Shape;172;p19"/>
          <p:cNvSpPr txBox="1"/>
          <p:nvPr/>
        </p:nvSpPr>
        <p:spPr>
          <a:xfrm>
            <a:off x="-35175" y="1767075"/>
            <a:ext cx="4932000" cy="705000"/>
          </a:xfrm>
          <a:prstGeom prst="rect">
            <a:avLst/>
          </a:prstGeom>
          <a:noFill/>
          <a:ln>
            <a:noFill/>
          </a:ln>
        </p:spPr>
        <p:txBody>
          <a:bodyPr anchorCtr="0" anchor="ctr" bIns="50775" lIns="101575" spcFirstLastPara="1" rIns="101575" wrap="square" tIns="50775">
            <a:noAutofit/>
          </a:bodyPr>
          <a:lstStyle/>
          <a:p>
            <a:pPr indent="0" lvl="0" marL="0" marR="0" rtl="0" algn="ctr">
              <a:spcBef>
                <a:spcPts val="0"/>
              </a:spcBef>
              <a:spcAft>
                <a:spcPts val="0"/>
              </a:spcAft>
              <a:buClr>
                <a:schemeClr val="dk1"/>
              </a:buClr>
              <a:buSzPts val="4400"/>
              <a:buFont typeface="Calibri"/>
              <a:buNone/>
            </a:pPr>
            <a:r>
              <a:rPr b="1" lang="en" sz="2000">
                <a:solidFill>
                  <a:schemeClr val="dk1"/>
                </a:solidFill>
                <a:latin typeface="Calibri"/>
                <a:ea typeface="Calibri"/>
                <a:cs typeface="Calibri"/>
                <a:sym typeface="Calibri"/>
              </a:rPr>
              <a:t>Solar Protection (“Eclipse”) Glasses</a:t>
            </a:r>
            <a:endParaRPr b="1" sz="20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4400"/>
              <a:buFont typeface="Calibri"/>
              <a:buNone/>
            </a:pPr>
            <a:r>
              <a:rPr b="1" lang="en" sz="1800">
                <a:solidFill>
                  <a:schemeClr val="dk1"/>
                </a:solidFill>
                <a:latin typeface="Calibri"/>
                <a:ea typeface="Calibri"/>
                <a:cs typeface="Calibri"/>
                <a:sym typeface="Calibri"/>
              </a:rPr>
              <a:t>Use these </a:t>
            </a:r>
            <a:r>
              <a:rPr b="1" lang="en" sz="1800">
                <a:solidFill>
                  <a:schemeClr val="dk1"/>
                </a:solidFill>
                <a:latin typeface="Calibri"/>
                <a:ea typeface="Calibri"/>
                <a:cs typeface="Calibri"/>
                <a:sym typeface="Calibri"/>
              </a:rPr>
              <a:t>during all partial eclipse phases</a:t>
            </a:r>
            <a:endParaRPr b="1" sz="1800">
              <a:solidFill>
                <a:schemeClr val="dk1"/>
              </a:solidFill>
              <a:latin typeface="Calibri"/>
              <a:ea typeface="Calibri"/>
              <a:cs typeface="Calibri"/>
              <a:sym typeface="Calibri"/>
            </a:endParaRPr>
          </a:p>
        </p:txBody>
      </p:sp>
      <p:sp>
        <p:nvSpPr>
          <p:cNvPr id="173" name="Google Shape;173;p19"/>
          <p:cNvSpPr txBox="1"/>
          <p:nvPr/>
        </p:nvSpPr>
        <p:spPr>
          <a:xfrm>
            <a:off x="4337150" y="1678388"/>
            <a:ext cx="5950200" cy="800700"/>
          </a:xfrm>
          <a:prstGeom prst="rect">
            <a:avLst/>
          </a:prstGeom>
          <a:noFill/>
          <a:ln>
            <a:noFill/>
          </a:ln>
        </p:spPr>
        <p:txBody>
          <a:bodyPr anchorCtr="0" anchor="ctr" bIns="50775" lIns="101575" spcFirstLastPara="1" rIns="101575" wrap="square" tIns="50775">
            <a:normAutofit/>
          </a:bodyPr>
          <a:lstStyle/>
          <a:p>
            <a:pPr indent="0" lvl="0" marL="0" marR="0" rtl="0" algn="ctr">
              <a:spcBef>
                <a:spcPts val="0"/>
              </a:spcBef>
              <a:spcAft>
                <a:spcPts val="0"/>
              </a:spcAft>
              <a:buClr>
                <a:schemeClr val="dk1"/>
              </a:buClr>
              <a:buSzPts val="4400"/>
              <a:buFont typeface="Calibri"/>
              <a:buNone/>
            </a:pPr>
            <a:r>
              <a:rPr b="1" lang="en" sz="2150">
                <a:solidFill>
                  <a:schemeClr val="dk1"/>
                </a:solidFill>
                <a:latin typeface="Calibri"/>
                <a:ea typeface="Calibri"/>
                <a:cs typeface="Calibri"/>
                <a:sym typeface="Calibri"/>
              </a:rPr>
              <a:t>PUNCH Polarized </a:t>
            </a:r>
            <a:r>
              <a:rPr b="1" lang="en" sz="2150">
                <a:solidFill>
                  <a:schemeClr val="dk1"/>
                </a:solidFill>
                <a:latin typeface="Calibri"/>
                <a:ea typeface="Calibri"/>
                <a:cs typeface="Calibri"/>
                <a:sym typeface="Calibri"/>
              </a:rPr>
              <a:t>Glasses</a:t>
            </a:r>
            <a:endParaRPr b="1" sz="215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4400"/>
              <a:buFont typeface="Calibri"/>
              <a:buNone/>
            </a:pPr>
            <a:r>
              <a:rPr b="1" lang="en" sz="1800">
                <a:solidFill>
                  <a:schemeClr val="dk1"/>
                </a:solidFill>
                <a:latin typeface="Calibri"/>
                <a:ea typeface="Calibri"/>
                <a:cs typeface="Calibri"/>
                <a:sym typeface="Calibri"/>
              </a:rPr>
              <a:t>U</a:t>
            </a:r>
            <a:r>
              <a:rPr b="1" lang="en" sz="1800">
                <a:solidFill>
                  <a:schemeClr val="dk1"/>
                </a:solidFill>
                <a:latin typeface="Calibri"/>
                <a:ea typeface="Calibri"/>
                <a:cs typeface="Calibri"/>
                <a:sym typeface="Calibri"/>
              </a:rPr>
              <a:t>se these to observe the corona during TOTALITY ONLY</a:t>
            </a:r>
            <a:endParaRPr b="1" sz="1800">
              <a:solidFill>
                <a:schemeClr val="dk1"/>
              </a:solidFill>
              <a:latin typeface="Calibri"/>
              <a:ea typeface="Calibri"/>
              <a:cs typeface="Calibri"/>
              <a:sym typeface="Calibri"/>
            </a:endParaRPr>
          </a:p>
        </p:txBody>
      </p:sp>
      <p:sp>
        <p:nvSpPr>
          <p:cNvPr id="174" name="Google Shape;174;p19"/>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8"/>
              </a:rPr>
              <a:t>punchoutreach@gmail.com</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9"/>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pic>
        <p:nvPicPr>
          <p:cNvPr id="179" name="Google Shape;179;p20"/>
          <p:cNvPicPr preferRelativeResize="0"/>
          <p:nvPr/>
        </p:nvPicPr>
        <p:blipFill>
          <a:blip r:embed="rId3">
            <a:alphaModFix/>
          </a:blip>
          <a:stretch>
            <a:fillRect/>
          </a:stretch>
        </p:blipFill>
        <p:spPr>
          <a:xfrm>
            <a:off x="2498275" y="413675"/>
            <a:ext cx="6993325" cy="6957050"/>
          </a:xfrm>
          <a:prstGeom prst="rect">
            <a:avLst/>
          </a:prstGeom>
          <a:noFill/>
          <a:ln>
            <a:noFill/>
          </a:ln>
        </p:spPr>
      </p:pic>
      <p:sp>
        <p:nvSpPr>
          <p:cNvPr id="180" name="Google Shape;180;p20"/>
          <p:cNvSpPr txBox="1"/>
          <p:nvPr/>
        </p:nvSpPr>
        <p:spPr>
          <a:xfrm>
            <a:off x="9391796" y="737073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181" name="Google Shape;181;p20"/>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pic>
        <p:nvPicPr>
          <p:cNvPr id="182" name="Google Shape;182;p20"/>
          <p:cNvPicPr preferRelativeResize="0"/>
          <p:nvPr/>
        </p:nvPicPr>
        <p:blipFill>
          <a:blip r:embed="rId4">
            <a:alphaModFix/>
          </a:blip>
          <a:stretch>
            <a:fillRect/>
          </a:stretch>
        </p:blipFill>
        <p:spPr>
          <a:xfrm>
            <a:off x="157575" y="6498950"/>
            <a:ext cx="1142600" cy="1142600"/>
          </a:xfrm>
          <a:prstGeom prst="rect">
            <a:avLst/>
          </a:prstGeom>
          <a:noFill/>
          <a:ln>
            <a:noFill/>
          </a:ln>
        </p:spPr>
      </p:pic>
      <p:sp>
        <p:nvSpPr>
          <p:cNvPr id="183" name="Google Shape;183;p20"/>
          <p:cNvSpPr txBox="1"/>
          <p:nvPr/>
        </p:nvSpPr>
        <p:spPr>
          <a:xfrm>
            <a:off x="441725" y="4638025"/>
            <a:ext cx="2346900" cy="15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rPr lang="en" sz="1500">
                <a:solidFill>
                  <a:schemeClr val="dk1"/>
                </a:solidFill>
                <a:latin typeface="Calibri"/>
                <a:ea typeface="Calibri"/>
                <a:cs typeface="Calibri"/>
                <a:sym typeface="Calibri"/>
              </a:rPr>
              <a:t>Overlay </a:t>
            </a:r>
            <a:r>
              <a:rPr lang="en" sz="1500">
                <a:solidFill>
                  <a:schemeClr val="dk1"/>
                </a:solidFill>
                <a:latin typeface="Calibri"/>
                <a:ea typeface="Calibri"/>
                <a:cs typeface="Calibri"/>
                <a:sym typeface="Calibri"/>
              </a:rPr>
              <a:t>by PUNCH Principal Investigator Craig DeForest. Original image of 2017 eclipse at totality by PUNCH Mission Scientist Nicki Viall</a:t>
            </a:r>
            <a:endParaRPr sz="1500">
              <a:solidFill>
                <a:schemeClr val="dk1"/>
              </a:solidFill>
              <a:latin typeface="Calibri"/>
              <a:ea typeface="Calibri"/>
              <a:cs typeface="Calibri"/>
              <a:sym typeface="Calibri"/>
            </a:endParaRPr>
          </a:p>
        </p:txBody>
      </p:sp>
      <p:sp>
        <p:nvSpPr>
          <p:cNvPr id="184" name="Google Shape;184;p20"/>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pic>
        <p:nvPicPr>
          <p:cNvPr descr="Picture 10" id="185" name="Google Shape;185;p20"/>
          <p:cNvPicPr preferRelativeResize="0"/>
          <p:nvPr/>
        </p:nvPicPr>
        <p:blipFill rotWithShape="1">
          <a:blip r:embed="rId6">
            <a:alphaModFix/>
          </a:blip>
          <a:srcRect b="0" l="0" r="0" t="0"/>
          <a:stretch/>
        </p:blipFill>
        <p:spPr>
          <a:xfrm>
            <a:off x="169575" y="129150"/>
            <a:ext cx="1217100" cy="1596200"/>
          </a:xfrm>
          <a:prstGeom prst="rect">
            <a:avLst/>
          </a:prstGeom>
          <a:noFill/>
          <a:ln>
            <a:noFill/>
          </a:ln>
        </p:spPr>
      </p:pic>
      <p:cxnSp>
        <p:nvCxnSpPr>
          <p:cNvPr id="186" name="Google Shape;186;p20"/>
          <p:cNvCxnSpPr>
            <a:endCxn id="187" idx="2"/>
          </p:cNvCxnSpPr>
          <p:nvPr/>
        </p:nvCxnSpPr>
        <p:spPr>
          <a:xfrm rot="10800000">
            <a:off x="1400225" y="2686150"/>
            <a:ext cx="4725600" cy="897900"/>
          </a:xfrm>
          <a:prstGeom prst="straightConnector1">
            <a:avLst/>
          </a:prstGeom>
          <a:noFill/>
          <a:ln cap="flat" cmpd="sng" w="38100">
            <a:solidFill>
              <a:srgbClr val="00FFFF"/>
            </a:solidFill>
            <a:prstDash val="solid"/>
            <a:round/>
            <a:headEnd len="med" w="med" type="stealth"/>
            <a:tailEnd len="med" w="med" type="none"/>
          </a:ln>
        </p:spPr>
      </p:cxnSp>
      <p:sp>
        <p:nvSpPr>
          <p:cNvPr id="187" name="Google Shape;187;p20"/>
          <p:cNvSpPr txBox="1"/>
          <p:nvPr/>
        </p:nvSpPr>
        <p:spPr>
          <a:xfrm>
            <a:off x="302075" y="1850350"/>
            <a:ext cx="2196300" cy="835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The 2017 total solar eclipse at totality</a:t>
            </a:r>
            <a:endParaRPr sz="1600">
              <a:solidFill>
                <a:schemeClr val="dk1"/>
              </a:solidFill>
              <a:latin typeface="Calibri"/>
              <a:ea typeface="Calibri"/>
              <a:cs typeface="Calibri"/>
              <a:sym typeface="Calibri"/>
            </a:endParaRPr>
          </a:p>
        </p:txBody>
      </p:sp>
      <p:sp>
        <p:nvSpPr>
          <p:cNvPr id="188" name="Google Shape;188;p20"/>
          <p:cNvSpPr txBox="1"/>
          <p:nvPr/>
        </p:nvSpPr>
        <p:spPr>
          <a:xfrm>
            <a:off x="1400225" y="129150"/>
            <a:ext cx="7198500" cy="1016100"/>
          </a:xfrm>
          <a:prstGeom prst="rect">
            <a:avLst/>
          </a:prstGeom>
          <a:noFill/>
          <a:ln>
            <a:noFill/>
          </a:ln>
        </p:spPr>
        <p:txBody>
          <a:bodyPr anchorCtr="0" anchor="ctr" bIns="50775" lIns="101575" spcFirstLastPara="1" rIns="101575" wrap="square" tIns="50775">
            <a:noAutofit/>
          </a:bodyPr>
          <a:lstStyle/>
          <a:p>
            <a:pPr indent="0" lvl="0" marL="0" marR="0" rtl="0" algn="ctr">
              <a:lnSpc>
                <a:spcPct val="100000"/>
              </a:lnSpc>
              <a:spcBef>
                <a:spcPts val="0"/>
              </a:spcBef>
              <a:spcAft>
                <a:spcPts val="0"/>
              </a:spcAft>
              <a:buClr>
                <a:schemeClr val="dk1"/>
              </a:buClr>
              <a:buSzPts val="2750"/>
              <a:buFont typeface="Calibri"/>
              <a:buNone/>
            </a:pPr>
            <a:r>
              <a:rPr b="1" lang="en" sz="3000">
                <a:solidFill>
                  <a:schemeClr val="dk1"/>
                </a:solidFill>
                <a:latin typeface="Calibri"/>
                <a:ea typeface="Calibri"/>
                <a:cs typeface="Calibri"/>
                <a:sym typeface="Calibri"/>
              </a:rPr>
              <a:t>The PUNCH Field of View Compared to What We See During a Total Solar Eclipse</a:t>
            </a:r>
            <a:endParaRPr b="1" sz="3000">
              <a:solidFill>
                <a:schemeClr val="dk1"/>
              </a:solidFill>
              <a:latin typeface="Calibri"/>
              <a:ea typeface="Calibri"/>
              <a:cs typeface="Calibri"/>
              <a:sym typeface="Calibri"/>
            </a:endParaRPr>
          </a:p>
        </p:txBody>
      </p:sp>
      <p:pic>
        <p:nvPicPr>
          <p:cNvPr id="189" name="Google Shape;189;p20"/>
          <p:cNvPicPr preferRelativeResize="0"/>
          <p:nvPr/>
        </p:nvPicPr>
        <p:blipFill>
          <a:blip r:embed="rId7">
            <a:alphaModFix/>
          </a:blip>
          <a:stretch>
            <a:fillRect/>
          </a:stretch>
        </p:blipFill>
        <p:spPr>
          <a:xfrm>
            <a:off x="511950" y="3177825"/>
            <a:ext cx="1428750" cy="1428750"/>
          </a:xfrm>
          <a:prstGeom prst="rect">
            <a:avLst/>
          </a:prstGeom>
          <a:noFill/>
          <a:ln>
            <a:noFill/>
          </a:ln>
        </p:spPr>
      </p:pic>
      <p:sp>
        <p:nvSpPr>
          <p:cNvPr id="190" name="Google Shape;190;p20"/>
          <p:cNvSpPr txBox="1"/>
          <p:nvPr>
            <p:ph idx="10" type="dt"/>
          </p:nvPr>
        </p:nvSpPr>
        <p:spPr>
          <a:xfrm>
            <a:off x="1519400" y="7198425"/>
            <a:ext cx="82485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300">
                <a:solidFill>
                  <a:schemeClr val="dk1"/>
                </a:solidFill>
                <a:latin typeface="Calibri"/>
                <a:ea typeface="Calibri"/>
                <a:cs typeface="Calibri"/>
                <a:sym typeface="Calibri"/>
              </a:rPr>
              <a:t>Activity:</a:t>
            </a:r>
            <a:r>
              <a:rPr lang="en" sz="1300">
                <a:solidFill>
                  <a:schemeClr val="dk1"/>
                </a:solidFill>
                <a:latin typeface="Calibri"/>
                <a:ea typeface="Calibri"/>
                <a:cs typeface="Calibri"/>
                <a:sym typeface="Calibri"/>
              </a:rPr>
              <a:t> </a:t>
            </a:r>
            <a:r>
              <a:rPr i="1" lang="en" sz="1300">
                <a:solidFill>
                  <a:schemeClr val="dk1"/>
                </a:solidFill>
                <a:latin typeface="Calibri"/>
                <a:ea typeface="Calibri"/>
                <a:cs typeface="Calibri"/>
                <a:sym typeface="Calibri"/>
              </a:rPr>
              <a:t>PUNCH-CATE 2024 Outreach Collaboration 	    </a:t>
            </a:r>
            <a:r>
              <a:rPr i="1" lang="en" sz="1200">
                <a:latin typeface="Calibri"/>
                <a:ea typeface="Calibri"/>
                <a:cs typeface="Calibri"/>
                <a:sym typeface="Calibri"/>
              </a:rPr>
              <a:t> </a:t>
            </a:r>
            <a:r>
              <a:rPr b="1" lang="en" sz="1200">
                <a:latin typeface="Calibri"/>
                <a:ea typeface="Calibri"/>
                <a:cs typeface="Calibri"/>
                <a:sym typeface="Calibri"/>
              </a:rPr>
              <a:t>Email:</a:t>
            </a:r>
            <a:r>
              <a:rPr b="1" lang="en" sz="1200">
                <a:solidFill>
                  <a:schemeClr val="dk1"/>
                </a:solidFill>
                <a:latin typeface="Calibri"/>
                <a:ea typeface="Calibri"/>
                <a:cs typeface="Calibri"/>
                <a:sym typeface="Calibri"/>
              </a:rPr>
              <a:t> </a:t>
            </a:r>
            <a:r>
              <a:rPr lang="en" sz="1200" u="sng">
                <a:solidFill>
                  <a:schemeClr val="hlink"/>
                </a:solidFill>
                <a:latin typeface="Calibri"/>
                <a:ea typeface="Calibri"/>
                <a:cs typeface="Calibri"/>
                <a:sym typeface="Calibri"/>
                <a:hlinkClick r:id="rId8"/>
              </a:rPr>
              <a:t>punchoutreach@gmail.com</a:t>
            </a:r>
            <a:r>
              <a:rPr lang="en" sz="1200">
                <a:solidFill>
                  <a:schemeClr val="dk1"/>
                </a:solidFill>
                <a:latin typeface="Calibri"/>
                <a:ea typeface="Calibri"/>
                <a:cs typeface="Calibri"/>
                <a:sym typeface="Calibri"/>
              </a:rPr>
              <a:t>  and  </a:t>
            </a:r>
            <a:r>
              <a:rPr lang="en" sz="1200" u="sng">
                <a:solidFill>
                  <a:schemeClr val="hlink"/>
                </a:solidFill>
                <a:highlight>
                  <a:srgbClr val="FFFFFF"/>
                </a:highlight>
                <a:latin typeface="Calibri"/>
                <a:ea typeface="Calibri"/>
                <a:cs typeface="Calibri"/>
                <a:sym typeface="Calibri"/>
                <a:hlinkClick r:id="rId9"/>
              </a:rPr>
              <a:t>cate@boulder.swri.edu</a:t>
            </a:r>
            <a:r>
              <a:rPr lang="en" sz="1200">
                <a:solidFill>
                  <a:schemeClr val="dk1"/>
                </a:solidFill>
                <a:highlight>
                  <a:srgbClr val="FFFFFF"/>
                </a:highlight>
                <a:latin typeface="Calibri"/>
                <a:ea typeface="Calibri"/>
                <a:cs typeface="Calibri"/>
                <a:sym typeface="Calibri"/>
              </a:rPr>
              <a:t> </a:t>
            </a:r>
            <a:endParaRPr sz="13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21"/>
          <p:cNvSpPr txBox="1"/>
          <p:nvPr/>
        </p:nvSpPr>
        <p:spPr>
          <a:xfrm>
            <a:off x="10863146" y="7339280"/>
            <a:ext cx="497100" cy="313800"/>
          </a:xfrm>
          <a:prstGeom prst="rect">
            <a:avLst/>
          </a:prstGeom>
          <a:noFill/>
          <a:ln>
            <a:noFill/>
          </a:ln>
        </p:spPr>
        <p:txBody>
          <a:bodyPr anchorCtr="0" anchor="t" bIns="50775" lIns="101575" spcFirstLastPara="1" rIns="101575" wrap="square" tIns="50775">
            <a:noAutofit/>
          </a:bodyPr>
          <a:lstStyle/>
          <a:p>
            <a:pPr indent="0" lvl="0" marL="0" marR="0" rtl="0" algn="r">
              <a:lnSpc>
                <a:spcPct val="100000"/>
              </a:lnSpc>
              <a:spcBef>
                <a:spcPts val="0"/>
              </a:spcBef>
              <a:spcAft>
                <a:spcPts val="0"/>
              </a:spcAft>
              <a:buClr>
                <a:srgbClr val="000000"/>
              </a:buClr>
              <a:buSzPts val="1600"/>
              <a:buFont typeface="Calibri"/>
              <a:buNone/>
            </a:pPr>
            <a:fld id="{00000000-1234-1234-1234-123412341234}" type="slidenum">
              <a:rPr b="0" i="0" lang="en" sz="1600" u="none" cap="none" strike="noStrike">
                <a:solidFill>
                  <a:srgbClr val="000000"/>
                </a:solidFill>
                <a:latin typeface="Calibri"/>
                <a:ea typeface="Calibri"/>
                <a:cs typeface="Calibri"/>
                <a:sym typeface="Calibri"/>
              </a:rPr>
              <a:t>‹#›</a:t>
            </a:fld>
            <a:endParaRPr b="0" i="0" sz="1600" u="none" cap="none" strike="noStrike">
              <a:solidFill>
                <a:srgbClr val="000000"/>
              </a:solidFill>
              <a:latin typeface="Calibri"/>
              <a:ea typeface="Calibri"/>
              <a:cs typeface="Calibri"/>
              <a:sym typeface="Calibri"/>
            </a:endParaRPr>
          </a:p>
        </p:txBody>
      </p:sp>
      <p:sp>
        <p:nvSpPr>
          <p:cNvPr id="196" name="Google Shape;196;p21"/>
          <p:cNvSpPr txBox="1"/>
          <p:nvPr/>
        </p:nvSpPr>
        <p:spPr>
          <a:xfrm>
            <a:off x="511950" y="631150"/>
            <a:ext cx="9644100" cy="348900"/>
          </a:xfrm>
          <a:prstGeom prst="rect">
            <a:avLst/>
          </a:prstGeom>
          <a:noFill/>
          <a:ln>
            <a:noFill/>
          </a:ln>
        </p:spPr>
        <p:txBody>
          <a:bodyPr anchorCtr="0" anchor="t" bIns="50775" lIns="101575" spcFirstLastPara="1" rIns="101575" wrap="square" tIns="50775">
            <a:spAutoFit/>
          </a:bodyPr>
          <a:lstStyle/>
          <a:p>
            <a:pPr indent="0" lvl="0" marL="0" marR="0" rtl="0" algn="ctr">
              <a:lnSpc>
                <a:spcPct val="100000"/>
              </a:lnSpc>
              <a:spcBef>
                <a:spcPts val="0"/>
              </a:spcBef>
              <a:spcAft>
                <a:spcPts val="0"/>
              </a:spcAft>
              <a:buClr>
                <a:srgbClr val="000000"/>
              </a:buClr>
              <a:buSzPts val="2200"/>
              <a:buFont typeface="Calibri"/>
              <a:buNone/>
            </a:pPr>
            <a:r>
              <a:t/>
            </a:r>
            <a:endParaRPr sz="1600">
              <a:highlight>
                <a:schemeClr val="lt1"/>
              </a:highlight>
            </a:endParaRPr>
          </a:p>
        </p:txBody>
      </p:sp>
      <p:sp>
        <p:nvSpPr>
          <p:cNvPr id="197" name="Google Shape;197;p21"/>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8" name="Google Shape;198;p21"/>
          <p:cNvSpPr txBox="1"/>
          <p:nvPr>
            <p:ph idx="10" type="dt"/>
          </p:nvPr>
        </p:nvSpPr>
        <p:spPr>
          <a:xfrm>
            <a:off x="1519400" y="7198425"/>
            <a:ext cx="7972200" cy="413700"/>
          </a:xfrm>
          <a:prstGeom prst="rect">
            <a:avLst/>
          </a:prstGeom>
          <a:noFill/>
          <a:ln>
            <a:noFill/>
          </a:ln>
        </p:spPr>
        <p:txBody>
          <a:bodyPr anchorCtr="0" anchor="ctr" bIns="50775" lIns="101575" spcFirstLastPara="1" rIns="101575" wrap="square" tIns="50775">
            <a:noAutofit/>
          </a:bodyPr>
          <a:lstStyle/>
          <a:p>
            <a:pPr indent="0" lvl="0" marL="0" marR="0" rtl="0" algn="l">
              <a:lnSpc>
                <a:spcPct val="100000"/>
              </a:lnSpc>
              <a:spcBef>
                <a:spcPts val="0"/>
              </a:spcBef>
              <a:spcAft>
                <a:spcPts val="0"/>
              </a:spcAft>
              <a:buClr>
                <a:srgbClr val="000000"/>
              </a:buClr>
              <a:buSzPts val="1300"/>
              <a:buFont typeface="Calibri"/>
              <a:buNone/>
            </a:pPr>
            <a:r>
              <a:rPr b="1" lang="en" sz="1200">
                <a:solidFill>
                  <a:schemeClr val="dk1"/>
                </a:solidFill>
                <a:latin typeface="Calibri"/>
                <a:ea typeface="Calibri"/>
                <a:cs typeface="Calibri"/>
                <a:sym typeface="Calibri"/>
              </a:rPr>
              <a:t>Activity:</a:t>
            </a:r>
            <a:r>
              <a:rPr lang="en" sz="1200">
                <a:solidFill>
                  <a:schemeClr val="dk1"/>
                </a:solidFill>
                <a:latin typeface="Calibri"/>
                <a:ea typeface="Calibri"/>
                <a:cs typeface="Calibri"/>
                <a:sym typeface="Calibri"/>
              </a:rPr>
              <a:t> </a:t>
            </a:r>
            <a:r>
              <a:rPr i="1" lang="en" sz="1200">
                <a:solidFill>
                  <a:schemeClr val="dk1"/>
                </a:solidFill>
                <a:latin typeface="Calibri"/>
                <a:ea typeface="Calibri"/>
                <a:cs typeface="Calibri"/>
                <a:sym typeface="Calibri"/>
              </a:rPr>
              <a:t>What’s the P in PUNCH?</a:t>
            </a:r>
            <a:r>
              <a:rPr i="1" lang="en" sz="1200">
                <a:latin typeface="Calibri"/>
                <a:ea typeface="Calibri"/>
                <a:cs typeface="Calibri"/>
                <a:sym typeface="Calibri"/>
              </a:rPr>
              <a:t>		                                                                </a:t>
            </a:r>
            <a:r>
              <a:rPr b="1" lang="en" sz="1200">
                <a:latin typeface="Calibri"/>
                <a:ea typeface="Calibri"/>
                <a:cs typeface="Calibri"/>
                <a:sym typeface="Calibri"/>
              </a:rPr>
              <a:t>Contact: </a:t>
            </a:r>
            <a:r>
              <a:rPr lang="en" sz="1200">
                <a:latin typeface="Calibri"/>
                <a:ea typeface="Calibri"/>
                <a:cs typeface="Calibri"/>
                <a:sym typeface="Calibri"/>
              </a:rPr>
              <a:t>punchoutreach@gmail.com</a:t>
            </a:r>
            <a:endParaRPr sz="1300"/>
          </a:p>
        </p:txBody>
      </p:sp>
      <p:pic>
        <p:nvPicPr>
          <p:cNvPr id="199" name="Google Shape;199;p21"/>
          <p:cNvPicPr preferRelativeResize="0"/>
          <p:nvPr/>
        </p:nvPicPr>
        <p:blipFill>
          <a:blip r:embed="rId3">
            <a:alphaModFix/>
          </a:blip>
          <a:stretch>
            <a:fillRect/>
          </a:stretch>
        </p:blipFill>
        <p:spPr>
          <a:xfrm>
            <a:off x="157575" y="6498950"/>
            <a:ext cx="1142600" cy="1142600"/>
          </a:xfrm>
          <a:prstGeom prst="rect">
            <a:avLst/>
          </a:prstGeom>
          <a:noFill/>
          <a:ln>
            <a:noFill/>
          </a:ln>
        </p:spPr>
      </p:pic>
      <p:pic>
        <p:nvPicPr>
          <p:cNvPr descr="Picture 10" id="200" name="Google Shape;200;p21"/>
          <p:cNvPicPr preferRelativeResize="0"/>
          <p:nvPr/>
        </p:nvPicPr>
        <p:blipFill rotWithShape="1">
          <a:blip r:embed="rId4">
            <a:alphaModFix/>
          </a:blip>
          <a:srcRect b="0" l="0" r="0" t="0"/>
          <a:stretch/>
        </p:blipFill>
        <p:spPr>
          <a:xfrm>
            <a:off x="169575" y="129150"/>
            <a:ext cx="1217100" cy="1596200"/>
          </a:xfrm>
          <a:prstGeom prst="rect">
            <a:avLst/>
          </a:prstGeom>
          <a:noFill/>
          <a:ln>
            <a:noFill/>
          </a:ln>
        </p:spPr>
      </p:pic>
      <p:sp>
        <p:nvSpPr>
          <p:cNvPr id="201" name="Google Shape;201;p21"/>
          <p:cNvSpPr/>
          <p:nvPr/>
        </p:nvSpPr>
        <p:spPr>
          <a:xfrm>
            <a:off x="8671795" y="255844"/>
            <a:ext cx="1217100" cy="1202700"/>
          </a:xfrm>
          <a:prstGeom prst="ellipse">
            <a:avLst/>
          </a:prstGeom>
          <a:blipFill rotWithShape="1">
            <a:blip r:embed="rId5">
              <a:alphaModFix/>
            </a:blip>
            <a:stretch>
              <a:fillRect b="0" l="0" r="0" t="0"/>
            </a:stretch>
          </a:blipFill>
          <a:ln cap="flat" cmpd="sng" w="12700">
            <a:solidFill>
              <a:srgbClr val="9FE6FF"/>
            </a:solidFill>
            <a:prstDash val="solid"/>
            <a:round/>
            <a:headEnd len="sm" w="sm" type="none"/>
            <a:tailEnd len="sm" w="sm" type="none"/>
          </a:ln>
        </p:spPr>
        <p:txBody>
          <a:bodyPr anchorCtr="0" anchor="ctr" bIns="101575" lIns="101575" spcFirstLastPara="1" rIns="101575" wrap="square" tIns="101575">
            <a:noAutofit/>
          </a:bodyPr>
          <a:lstStyle/>
          <a:p>
            <a:pPr indent="0" lvl="0" marL="0" rtl="0" algn="l">
              <a:spcBef>
                <a:spcPts val="0"/>
              </a:spcBef>
              <a:spcAft>
                <a:spcPts val="0"/>
              </a:spcAft>
              <a:buNone/>
            </a:pPr>
            <a:r>
              <a:t/>
            </a:r>
            <a:endParaRPr/>
          </a:p>
        </p:txBody>
      </p:sp>
      <p:sp>
        <p:nvSpPr>
          <p:cNvPr id="202" name="Google Shape;202;p21"/>
          <p:cNvSpPr txBox="1"/>
          <p:nvPr/>
        </p:nvSpPr>
        <p:spPr>
          <a:xfrm>
            <a:off x="1386600" y="280750"/>
            <a:ext cx="7285200" cy="1506900"/>
          </a:xfrm>
          <a:prstGeom prst="rect">
            <a:avLst/>
          </a:prstGeom>
          <a:noFill/>
          <a:ln>
            <a:noFill/>
          </a:ln>
        </p:spPr>
        <p:txBody>
          <a:bodyPr anchorCtr="0" anchor="ctr" bIns="50775" lIns="101575" spcFirstLastPara="1" rIns="101575" wrap="square" tIns="50775">
            <a:noAutofit/>
          </a:bodyPr>
          <a:lstStyle/>
          <a:p>
            <a:pPr indent="0" lvl="0" marL="0" marR="0" rtl="0" algn="ctr">
              <a:lnSpc>
                <a:spcPct val="100000"/>
              </a:lnSpc>
              <a:spcBef>
                <a:spcPts val="0"/>
              </a:spcBef>
              <a:spcAft>
                <a:spcPts val="0"/>
              </a:spcAft>
              <a:buClr>
                <a:schemeClr val="dk1"/>
              </a:buClr>
              <a:buSzPts val="2849"/>
              <a:buFont typeface="Calibri"/>
              <a:buNone/>
            </a:pPr>
            <a:r>
              <a:rPr b="1" lang="en" sz="3000">
                <a:solidFill>
                  <a:schemeClr val="dk1"/>
                </a:solidFill>
                <a:latin typeface="Calibri"/>
                <a:ea typeface="Calibri"/>
                <a:cs typeface="Calibri"/>
                <a:sym typeface="Calibri"/>
              </a:rPr>
              <a:t>Polarized Light in Everyday Environments</a:t>
            </a:r>
            <a:endParaRPr b="1" sz="1649">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849"/>
              <a:buFont typeface="Calibri"/>
              <a:buNone/>
            </a:pPr>
            <a:r>
              <a:rPr b="1" lang="en" sz="2049">
                <a:solidFill>
                  <a:schemeClr val="dk1"/>
                </a:solidFill>
                <a:latin typeface="Calibri"/>
                <a:ea typeface="Calibri"/>
                <a:cs typeface="Calibri"/>
                <a:sym typeface="Calibri"/>
              </a:rPr>
              <a:t>Use polarized sunglasses to find polarized light!</a:t>
            </a:r>
            <a:endParaRPr b="1" sz="2049">
              <a:solidFill>
                <a:schemeClr val="dk1"/>
              </a:solidFill>
              <a:latin typeface="Calibri"/>
              <a:ea typeface="Calibri"/>
              <a:cs typeface="Calibri"/>
              <a:sym typeface="Calibri"/>
            </a:endParaRPr>
          </a:p>
          <a:p>
            <a:pPr indent="0" lvl="0" marL="0" marR="0" rtl="0" algn="ctr">
              <a:lnSpc>
                <a:spcPct val="100000"/>
              </a:lnSpc>
              <a:spcBef>
                <a:spcPts val="1000"/>
              </a:spcBef>
              <a:spcAft>
                <a:spcPts val="0"/>
              </a:spcAft>
              <a:buClr>
                <a:schemeClr val="dk1"/>
              </a:buClr>
              <a:buSzPts val="2849"/>
              <a:buFont typeface="Calibri"/>
              <a:buNone/>
            </a:pPr>
            <a:r>
              <a:rPr b="1" lang="en" sz="2049">
                <a:solidFill>
                  <a:schemeClr val="dk1"/>
                </a:solidFill>
                <a:latin typeface="Syncopate"/>
                <a:ea typeface="Syncopate"/>
                <a:cs typeface="Syncopate"/>
                <a:sym typeface="Syncopate"/>
              </a:rPr>
              <a:t>THE SIMPLE TEST:</a:t>
            </a:r>
            <a:endParaRPr sz="1649">
              <a:solidFill>
                <a:schemeClr val="dk1"/>
              </a:solidFill>
              <a:latin typeface="Syncopate"/>
              <a:ea typeface="Syncopate"/>
              <a:cs typeface="Syncopate"/>
              <a:sym typeface="Syncopate"/>
            </a:endParaRPr>
          </a:p>
          <a:p>
            <a:pPr indent="0" lvl="0" marL="0" marR="0" rtl="0" algn="ctr">
              <a:lnSpc>
                <a:spcPct val="100000"/>
              </a:lnSpc>
              <a:spcBef>
                <a:spcPts val="0"/>
              </a:spcBef>
              <a:spcAft>
                <a:spcPts val="0"/>
              </a:spcAft>
              <a:buClr>
                <a:schemeClr val="dk1"/>
              </a:buClr>
              <a:buSzPts val="2849"/>
              <a:buFont typeface="Calibri"/>
              <a:buNone/>
            </a:pPr>
            <a:r>
              <a:rPr lang="en" sz="1649">
                <a:solidFill>
                  <a:schemeClr val="dk1"/>
                </a:solidFill>
                <a:latin typeface="Calibri"/>
                <a:ea typeface="Calibri"/>
                <a:cs typeface="Calibri"/>
                <a:sym typeface="Calibri"/>
              </a:rPr>
              <a:t>If the brightness changes dramatically as you rotate a polarized lens, </a:t>
            </a:r>
            <a:endParaRPr sz="1649">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849"/>
              <a:buFont typeface="Calibri"/>
              <a:buNone/>
            </a:pPr>
            <a:r>
              <a:rPr lang="en" sz="1649">
                <a:solidFill>
                  <a:schemeClr val="dk1"/>
                </a:solidFill>
                <a:latin typeface="Calibri"/>
                <a:ea typeface="Calibri"/>
                <a:cs typeface="Calibri"/>
                <a:sym typeface="Calibri"/>
              </a:rPr>
              <a:t>then the light source is strongly polarized (e.g., the light from a computer screen).</a:t>
            </a:r>
            <a:endParaRPr sz="1649">
              <a:solidFill>
                <a:schemeClr val="dk1"/>
              </a:solidFill>
              <a:latin typeface="Calibri"/>
              <a:ea typeface="Calibri"/>
              <a:cs typeface="Calibri"/>
              <a:sym typeface="Calibri"/>
            </a:endParaRPr>
          </a:p>
        </p:txBody>
      </p:sp>
      <p:sp>
        <p:nvSpPr>
          <p:cNvPr id="203" name="Google Shape;203;p21"/>
          <p:cNvSpPr txBox="1"/>
          <p:nvPr/>
        </p:nvSpPr>
        <p:spPr>
          <a:xfrm>
            <a:off x="1187375" y="1870650"/>
            <a:ext cx="4870500" cy="1937700"/>
          </a:xfrm>
          <a:prstGeom prst="rect">
            <a:avLst/>
          </a:prstGeom>
          <a:noFill/>
          <a:ln>
            <a:noFill/>
          </a:ln>
        </p:spPr>
        <p:txBody>
          <a:bodyPr anchorCtr="0" anchor="ctr" bIns="50775" lIns="101575" spcFirstLastPara="1" rIns="101575" wrap="square" tIns="50775">
            <a:normAutofit/>
          </a:bodyPr>
          <a:lstStyle/>
          <a:p>
            <a:pPr indent="0" lvl="0" marL="0" marR="0" rtl="0" algn="l">
              <a:lnSpc>
                <a:spcPct val="80000"/>
              </a:lnSpc>
              <a:spcBef>
                <a:spcPts val="0"/>
              </a:spcBef>
              <a:spcAft>
                <a:spcPts val="0"/>
              </a:spcAft>
              <a:buClr>
                <a:schemeClr val="dk1"/>
              </a:buClr>
              <a:buSzPts val="4070"/>
              <a:buFont typeface="Calibri"/>
              <a:buNone/>
            </a:pPr>
            <a:r>
              <a:rPr b="1" lang="en" sz="2070">
                <a:solidFill>
                  <a:schemeClr val="dk1"/>
                </a:solidFill>
                <a:latin typeface="Calibri"/>
                <a:ea typeface="Calibri"/>
                <a:cs typeface="Calibri"/>
                <a:sym typeface="Calibri"/>
              </a:rPr>
              <a:t>Indoor Sources of Polarized Light</a:t>
            </a:r>
            <a:endParaRPr b="1" sz="2070">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chemeClr val="dk1"/>
              </a:buClr>
              <a:buSzPts val="4070"/>
              <a:buFont typeface="Calibri"/>
              <a:buNone/>
            </a:pPr>
            <a:r>
              <a:t/>
            </a:r>
            <a:endParaRPr b="1" sz="1470">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lphaUcPeriod"/>
            </a:pPr>
            <a:r>
              <a:rPr b="1" lang="en" sz="1800">
                <a:solidFill>
                  <a:schemeClr val="dk1"/>
                </a:solidFill>
                <a:latin typeface="Calibri"/>
                <a:ea typeface="Calibri"/>
                <a:cs typeface="Calibri"/>
                <a:sym typeface="Calibri"/>
              </a:rPr>
              <a:t>Light reflected off of </a:t>
            </a:r>
            <a:r>
              <a:rPr b="1" lang="en" sz="1800">
                <a:solidFill>
                  <a:schemeClr val="dk1"/>
                </a:solidFill>
                <a:latin typeface="Calibri"/>
                <a:ea typeface="Calibri"/>
                <a:cs typeface="Calibri"/>
                <a:sym typeface="Calibri"/>
              </a:rPr>
              <a:t>a s</a:t>
            </a:r>
            <a:r>
              <a:rPr b="1" lang="en" sz="1800">
                <a:solidFill>
                  <a:schemeClr val="dk1"/>
                </a:solidFill>
                <a:latin typeface="Calibri"/>
                <a:ea typeface="Calibri"/>
                <a:cs typeface="Calibri"/>
                <a:sym typeface="Calibri"/>
              </a:rPr>
              <a:t>hiny surface                </a:t>
            </a:r>
            <a:r>
              <a:rPr lang="en" sz="1600">
                <a:solidFill>
                  <a:schemeClr val="dk1"/>
                </a:solidFill>
                <a:latin typeface="Calibri"/>
                <a:ea typeface="Calibri"/>
                <a:cs typeface="Calibri"/>
                <a:sym typeface="Calibri"/>
              </a:rPr>
              <a:t>(e.g. shiny tabletop or floor, glass picture frame)</a:t>
            </a:r>
            <a:endParaRPr sz="1600">
              <a:solidFill>
                <a:schemeClr val="dk1"/>
              </a:solidFill>
              <a:latin typeface="Calibri"/>
              <a:ea typeface="Calibri"/>
              <a:cs typeface="Calibri"/>
              <a:sym typeface="Calibri"/>
            </a:endParaRPr>
          </a:p>
          <a:p>
            <a:pPr indent="0" lvl="0" marL="457200" marR="0" rtl="0" algn="l">
              <a:lnSpc>
                <a:spcPct val="80000"/>
              </a:lnSpc>
              <a:spcBef>
                <a:spcPts val="0"/>
              </a:spcBef>
              <a:spcAft>
                <a:spcPts val="0"/>
              </a:spcAft>
              <a:buNone/>
            </a:pPr>
            <a:r>
              <a:t/>
            </a:r>
            <a:endParaRPr b="1" sz="1200">
              <a:solidFill>
                <a:schemeClr val="dk1"/>
              </a:solidFill>
              <a:latin typeface="Calibri"/>
              <a:ea typeface="Calibri"/>
              <a:cs typeface="Calibri"/>
              <a:sym typeface="Calibri"/>
            </a:endParaRPr>
          </a:p>
          <a:p>
            <a:pPr indent="-342900" lvl="0" marL="457200" marR="0" rtl="0" algn="l">
              <a:lnSpc>
                <a:spcPct val="80000"/>
              </a:lnSpc>
              <a:spcBef>
                <a:spcPts val="0"/>
              </a:spcBef>
              <a:spcAft>
                <a:spcPts val="0"/>
              </a:spcAft>
              <a:buClr>
                <a:schemeClr val="dk1"/>
              </a:buClr>
              <a:buSzPts val="1800"/>
              <a:buFont typeface="Calibri"/>
              <a:buAutoNum type="alphaUcPeriod"/>
            </a:pPr>
            <a:r>
              <a:rPr b="1" lang="en" sz="1800">
                <a:solidFill>
                  <a:schemeClr val="dk1"/>
                </a:solidFill>
                <a:latin typeface="Calibri"/>
                <a:ea typeface="Calibri"/>
                <a:cs typeface="Calibri"/>
                <a:sym typeface="Calibri"/>
              </a:rPr>
              <a:t>LCD screen                                                               </a:t>
            </a:r>
            <a:r>
              <a:rPr lang="en" sz="1600">
                <a:solidFill>
                  <a:schemeClr val="dk1"/>
                </a:solidFill>
                <a:latin typeface="Calibri"/>
                <a:ea typeface="Calibri"/>
                <a:cs typeface="Calibri"/>
                <a:sym typeface="Calibri"/>
              </a:rPr>
              <a:t>(e.g. computer, TV, cell phone - see demo at right)</a:t>
            </a:r>
            <a:endParaRPr b="1" sz="2070">
              <a:solidFill>
                <a:schemeClr val="dk1"/>
              </a:solidFill>
              <a:latin typeface="Calibri"/>
              <a:ea typeface="Calibri"/>
              <a:cs typeface="Calibri"/>
              <a:sym typeface="Calibri"/>
            </a:endParaRPr>
          </a:p>
        </p:txBody>
      </p:sp>
      <p:sp>
        <p:nvSpPr>
          <p:cNvPr id="204" name="Google Shape;204;p21"/>
          <p:cNvSpPr txBox="1"/>
          <p:nvPr/>
        </p:nvSpPr>
        <p:spPr>
          <a:xfrm>
            <a:off x="1167600" y="3738950"/>
            <a:ext cx="5265600" cy="323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27">
                <a:solidFill>
                  <a:schemeClr val="dk1"/>
                </a:solidFill>
                <a:latin typeface="Calibri"/>
                <a:ea typeface="Calibri"/>
                <a:cs typeface="Calibri"/>
                <a:sym typeface="Calibri"/>
              </a:rPr>
              <a:t>Outdoor Sources of Polarized Light</a:t>
            </a:r>
            <a:endParaRPr b="1" sz="2070">
              <a:solidFill>
                <a:schemeClr val="dk1"/>
              </a:solidFill>
              <a:latin typeface="Calibri"/>
              <a:ea typeface="Calibri"/>
              <a:cs typeface="Calibri"/>
              <a:sym typeface="Calibri"/>
            </a:endParaRPr>
          </a:p>
          <a:p>
            <a:pPr indent="-342900" lvl="0" marL="457200" rtl="0" algn="l">
              <a:lnSpc>
                <a:spcPct val="100000"/>
              </a:lnSpc>
              <a:spcBef>
                <a:spcPts val="1000"/>
              </a:spcBef>
              <a:spcAft>
                <a:spcPts val="0"/>
              </a:spcAft>
              <a:buClr>
                <a:schemeClr val="dk1"/>
              </a:buClr>
              <a:buSzPts val="1800"/>
              <a:buFont typeface="Calibri"/>
              <a:buAutoNum type="alphaUcPeriod"/>
            </a:pPr>
            <a:r>
              <a:rPr b="1" lang="en" sz="1800">
                <a:solidFill>
                  <a:schemeClr val="dk1"/>
                </a:solidFill>
                <a:latin typeface="Calibri"/>
                <a:ea typeface="Calibri"/>
                <a:cs typeface="Calibri"/>
                <a:sym typeface="Calibri"/>
              </a:rPr>
              <a:t>The solar co</a:t>
            </a:r>
            <a:r>
              <a:rPr b="1" lang="en" sz="1800">
                <a:solidFill>
                  <a:schemeClr val="dk1"/>
                </a:solidFill>
                <a:latin typeface="Calibri"/>
                <a:ea typeface="Calibri"/>
                <a:cs typeface="Calibri"/>
                <a:sym typeface="Calibri"/>
              </a:rPr>
              <a:t>rona </a:t>
            </a:r>
            <a:r>
              <a:rPr b="1" lang="en" sz="1800">
                <a:solidFill>
                  <a:schemeClr val="dk1"/>
                </a:solidFill>
                <a:latin typeface="Calibri"/>
                <a:ea typeface="Calibri"/>
                <a:cs typeface="Calibri"/>
                <a:sym typeface="Calibri"/>
              </a:rPr>
              <a:t>during</a:t>
            </a:r>
            <a:r>
              <a:rPr b="1" lang="en" sz="1800">
                <a:solidFill>
                  <a:schemeClr val="dk1"/>
                </a:solidFill>
                <a:latin typeface="Calibri"/>
                <a:ea typeface="Calibri"/>
                <a:cs typeface="Calibri"/>
                <a:sym typeface="Calibri"/>
              </a:rPr>
              <a:t> totality      </a:t>
            </a:r>
            <a:r>
              <a:rPr b="1" lang="en" sz="1800">
                <a:solidFill>
                  <a:schemeClr val="dk1"/>
                </a:solidFill>
                <a:latin typeface="Calibri"/>
                <a:ea typeface="Calibri"/>
                <a:cs typeface="Calibri"/>
                <a:sym typeface="Calibri"/>
              </a:rPr>
              <a:t>                                                </a:t>
            </a:r>
            <a:r>
              <a:rPr lang="en" sz="1500">
                <a:solidFill>
                  <a:schemeClr val="dk1"/>
                </a:solidFill>
                <a:latin typeface="Calibri"/>
                <a:ea typeface="Calibri"/>
                <a:cs typeface="Calibri"/>
                <a:sym typeface="Calibri"/>
              </a:rPr>
              <a:t>(ONLY visible during the totality </a:t>
            </a:r>
            <a:r>
              <a:rPr lang="en" sz="1500">
                <a:solidFill>
                  <a:schemeClr val="dk1"/>
                </a:solidFill>
                <a:latin typeface="Calibri"/>
                <a:ea typeface="Calibri"/>
                <a:cs typeface="Calibri"/>
                <a:sym typeface="Calibri"/>
              </a:rPr>
              <a:t>phase</a:t>
            </a:r>
            <a:r>
              <a:rPr lang="en" sz="1500">
                <a:solidFill>
                  <a:schemeClr val="dk1"/>
                </a:solidFill>
                <a:latin typeface="Calibri"/>
                <a:ea typeface="Calibri"/>
                <a:cs typeface="Calibri"/>
                <a:sym typeface="Calibri"/>
              </a:rPr>
              <a:t> of a solar eclipse) </a:t>
            </a:r>
            <a:endParaRPr sz="15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 sz="1200">
                <a:solidFill>
                  <a:schemeClr val="dk1"/>
                </a:solidFill>
                <a:latin typeface="Calibri"/>
                <a:ea typeface="Calibri"/>
                <a:cs typeface="Calibri"/>
                <a:sym typeface="Calibri"/>
              </a:rPr>
              <a:t>[For safety this activity requires facilitation by an eclipse expert]</a:t>
            </a:r>
            <a:endParaRPr sz="1200">
              <a:solidFill>
                <a:schemeClr val="dk1"/>
              </a:solidFill>
              <a:latin typeface="Calibri"/>
              <a:ea typeface="Calibri"/>
              <a:cs typeface="Calibri"/>
              <a:sym typeface="Calibri"/>
            </a:endParaRPr>
          </a:p>
          <a:p>
            <a:pPr indent="-342900" lvl="0" marL="457200" rtl="0" algn="l">
              <a:lnSpc>
                <a:spcPct val="100000"/>
              </a:lnSpc>
              <a:spcBef>
                <a:spcPts val="1000"/>
              </a:spcBef>
              <a:spcAft>
                <a:spcPts val="0"/>
              </a:spcAft>
              <a:buClr>
                <a:schemeClr val="dk1"/>
              </a:buClr>
              <a:buSzPts val="1800"/>
              <a:buFont typeface="Calibri"/>
              <a:buAutoNum type="alphaUcPeriod"/>
            </a:pPr>
            <a:r>
              <a:rPr b="1" lang="en" sz="1800">
                <a:solidFill>
                  <a:schemeClr val="dk1"/>
                </a:solidFill>
                <a:latin typeface="Calibri"/>
                <a:ea typeface="Calibri"/>
                <a:cs typeface="Calibri"/>
                <a:sym typeface="Calibri"/>
              </a:rPr>
              <a:t>Sunlight scattered by air molecules                       </a:t>
            </a:r>
            <a:r>
              <a:rPr lang="en" sz="1500">
                <a:solidFill>
                  <a:schemeClr val="dk1"/>
                </a:solidFill>
                <a:latin typeface="Calibri"/>
                <a:ea typeface="Calibri"/>
                <a:cs typeface="Calibri"/>
                <a:sym typeface="Calibri"/>
              </a:rPr>
              <a:t>(at different directions relative to the Sun)</a:t>
            </a:r>
            <a:endParaRPr sz="15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en" sz="1200">
                <a:solidFill>
                  <a:schemeClr val="dk1"/>
                </a:solidFill>
                <a:latin typeface="Calibri"/>
                <a:ea typeface="Calibri"/>
                <a:cs typeface="Calibri"/>
                <a:sym typeface="Calibri"/>
              </a:rPr>
              <a:t>[Requires facilitation by an adult who knows safe solar viewing practices]</a:t>
            </a:r>
            <a:endParaRPr>
              <a:solidFill>
                <a:schemeClr val="dk1"/>
              </a:solidFill>
              <a:latin typeface="Calibri"/>
              <a:ea typeface="Calibri"/>
              <a:cs typeface="Calibri"/>
              <a:sym typeface="Calibri"/>
            </a:endParaRPr>
          </a:p>
          <a:p>
            <a:pPr indent="-342900" lvl="0" marL="457200" rtl="0" algn="l">
              <a:spcBef>
                <a:spcPts val="1000"/>
              </a:spcBef>
              <a:spcAft>
                <a:spcPts val="0"/>
              </a:spcAft>
              <a:buClr>
                <a:schemeClr val="dk1"/>
              </a:buClr>
              <a:buSzPts val="1800"/>
              <a:buFont typeface="Calibri"/>
              <a:buAutoNum type="alphaUcPeriod"/>
            </a:pPr>
            <a:r>
              <a:rPr b="1" lang="en" sz="1800">
                <a:solidFill>
                  <a:schemeClr val="dk1"/>
                </a:solidFill>
                <a:latin typeface="Calibri"/>
                <a:ea typeface="Calibri"/>
                <a:cs typeface="Calibri"/>
                <a:sym typeface="Calibri"/>
              </a:rPr>
              <a:t>Reflections off of water, snow, shiny surfaces                         </a:t>
            </a:r>
            <a:r>
              <a:rPr b="1" lang="en" sz="1800">
                <a:solidFill>
                  <a:schemeClr val="dk1"/>
                </a:solidFill>
                <a:latin typeface="Calibri"/>
                <a:ea typeface="Calibri"/>
                <a:cs typeface="Calibri"/>
                <a:sym typeface="Calibri"/>
              </a:rPr>
              <a:t>                       </a:t>
            </a:r>
            <a:r>
              <a:rPr b="1" lang="en" sz="1800">
                <a:solidFill>
                  <a:schemeClr val="dk1"/>
                </a:solidFill>
                <a:latin typeface="Calibri"/>
                <a:ea typeface="Calibri"/>
                <a:cs typeface="Calibri"/>
                <a:sym typeface="Calibri"/>
              </a:rPr>
              <a:t>   </a:t>
            </a:r>
            <a:endParaRPr b="1">
              <a:solidFill>
                <a:schemeClr val="dk1"/>
              </a:solidFill>
              <a:latin typeface="Calibri"/>
              <a:ea typeface="Calibri"/>
              <a:cs typeface="Calibri"/>
              <a:sym typeface="Calibri"/>
            </a:endParaRPr>
          </a:p>
          <a:p>
            <a:pPr indent="-342899" lvl="0" marL="475487" rtl="0" algn="l">
              <a:lnSpc>
                <a:spcPct val="100000"/>
              </a:lnSpc>
              <a:spcBef>
                <a:spcPts val="1000"/>
              </a:spcBef>
              <a:spcAft>
                <a:spcPts val="1000"/>
              </a:spcAft>
              <a:buClr>
                <a:schemeClr val="dk1"/>
              </a:buClr>
              <a:buSzPts val="1800"/>
              <a:buFont typeface="Calibri"/>
              <a:buAutoNum type="alphaUcPeriod"/>
            </a:pPr>
            <a:r>
              <a:rPr b="1" lang="en" sz="1800">
                <a:solidFill>
                  <a:schemeClr val="dk1"/>
                </a:solidFill>
                <a:latin typeface="Calibri"/>
                <a:ea typeface="Calibri"/>
                <a:cs typeface="Calibri"/>
                <a:sym typeface="Calibri"/>
              </a:rPr>
              <a:t>Rainbows                                                          </a:t>
            </a:r>
            <a:r>
              <a:rPr lang="en" sz="1500">
                <a:solidFill>
                  <a:schemeClr val="dk1"/>
                </a:solidFill>
                <a:latin typeface="Calibri"/>
                <a:ea typeface="Calibri"/>
                <a:cs typeface="Calibri"/>
                <a:sym typeface="Calibri"/>
              </a:rPr>
              <a:t>(polarized along direction of the arc)</a:t>
            </a:r>
            <a:endParaRPr sz="1800"/>
          </a:p>
        </p:txBody>
      </p:sp>
      <p:grpSp>
        <p:nvGrpSpPr>
          <p:cNvPr id="205" name="Google Shape;205;p21"/>
          <p:cNvGrpSpPr/>
          <p:nvPr/>
        </p:nvGrpSpPr>
        <p:grpSpPr>
          <a:xfrm>
            <a:off x="6250200" y="2064637"/>
            <a:ext cx="3638700" cy="5029213"/>
            <a:chOff x="6250200" y="1607437"/>
            <a:chExt cx="3638700" cy="5029213"/>
          </a:xfrm>
        </p:grpSpPr>
        <p:sp>
          <p:nvSpPr>
            <p:cNvPr id="206" name="Google Shape;206;p21"/>
            <p:cNvSpPr txBox="1"/>
            <p:nvPr/>
          </p:nvSpPr>
          <p:spPr>
            <a:xfrm>
              <a:off x="6250200" y="3911475"/>
              <a:ext cx="2421600" cy="37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49">
                  <a:solidFill>
                    <a:schemeClr val="dk1"/>
                  </a:solidFill>
                  <a:latin typeface="Calibri"/>
                  <a:ea typeface="Calibri"/>
                  <a:cs typeface="Calibri"/>
                  <a:sym typeface="Calibri"/>
                </a:rPr>
                <a:t>Compare these two carefully</a:t>
              </a:r>
              <a:endParaRPr sz="1000"/>
            </a:p>
          </p:txBody>
        </p:sp>
        <p:pic>
          <p:nvPicPr>
            <p:cNvPr id="207" name="Google Shape;207;p21"/>
            <p:cNvPicPr preferRelativeResize="0"/>
            <p:nvPr/>
          </p:nvPicPr>
          <p:blipFill rotWithShape="1">
            <a:blip r:embed="rId6">
              <a:alphaModFix/>
            </a:blip>
            <a:srcRect b="24106" l="0" r="0" t="20167"/>
            <a:stretch/>
          </p:blipFill>
          <p:spPr>
            <a:xfrm rot="-175408">
              <a:off x="6413648" y="4245118"/>
              <a:ext cx="3363402" cy="2307264"/>
            </a:xfrm>
            <a:prstGeom prst="rect">
              <a:avLst/>
            </a:prstGeom>
            <a:noFill/>
            <a:ln>
              <a:noFill/>
            </a:ln>
          </p:spPr>
        </p:pic>
        <p:pic>
          <p:nvPicPr>
            <p:cNvPr id="208" name="Google Shape;208;p21"/>
            <p:cNvPicPr preferRelativeResize="0"/>
            <p:nvPr/>
          </p:nvPicPr>
          <p:blipFill rotWithShape="1">
            <a:blip r:embed="rId7">
              <a:alphaModFix/>
            </a:blip>
            <a:srcRect b="32223" l="0" r="0" t="11744"/>
            <a:stretch/>
          </p:blipFill>
          <p:spPr>
            <a:xfrm rot="226571">
              <a:off x="6478664" y="1714885"/>
              <a:ext cx="3338448" cy="229013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